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5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drawings/drawing1.xml" ContentType="application/vnd.openxmlformats-officedocument.drawingml.chartshape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notesSlides/notesSlide16.xml" ContentType="application/vnd.openxmlformats-officedocument.presentationml.notesSlid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9"/>
  </p:notesMasterIdLst>
  <p:sldIdLst>
    <p:sldId id="256" r:id="rId2"/>
    <p:sldId id="263" r:id="rId3"/>
    <p:sldId id="267" r:id="rId4"/>
    <p:sldId id="269" r:id="rId5"/>
    <p:sldId id="338" r:id="rId6"/>
    <p:sldId id="331" r:id="rId7"/>
    <p:sldId id="340" r:id="rId8"/>
    <p:sldId id="276" r:id="rId9"/>
    <p:sldId id="337" r:id="rId10"/>
    <p:sldId id="298" r:id="rId11"/>
    <p:sldId id="302" r:id="rId12"/>
    <p:sldId id="316" r:id="rId13"/>
    <p:sldId id="333" r:id="rId14"/>
    <p:sldId id="334" r:id="rId15"/>
    <p:sldId id="319" r:id="rId16"/>
    <p:sldId id="321" r:id="rId17"/>
    <p:sldId id="320" r:id="rId18"/>
    <p:sldId id="292" r:id="rId19"/>
    <p:sldId id="296" r:id="rId20"/>
    <p:sldId id="326" r:id="rId21"/>
    <p:sldId id="325" r:id="rId22"/>
    <p:sldId id="328" r:id="rId23"/>
    <p:sldId id="329" r:id="rId24"/>
    <p:sldId id="301" r:id="rId25"/>
    <p:sldId id="293" r:id="rId26"/>
    <p:sldId id="259" r:id="rId27"/>
    <p:sldId id="307" r:id="rId28"/>
    <p:sldId id="305" r:id="rId29"/>
    <p:sldId id="311" r:id="rId30"/>
    <p:sldId id="309" r:id="rId31"/>
    <p:sldId id="310" r:id="rId32"/>
    <p:sldId id="313" r:id="rId33"/>
    <p:sldId id="312" r:id="rId34"/>
    <p:sldId id="308" r:id="rId35"/>
    <p:sldId id="306" r:id="rId36"/>
    <p:sldId id="339" r:id="rId37"/>
    <p:sldId id="262" r:id="rId38"/>
  </p:sldIdLst>
  <p:sldSz cx="12192000" cy="6858000"/>
  <p:notesSz cx="6858000" cy="9144000"/>
  <p:embeddedFontLst>
    <p:embeddedFont>
      <p:font typeface="DM Sans" pitchFamily="2" charset="0"/>
      <p:regular r:id="rId40"/>
      <p:bold r:id="rId41"/>
      <p:italic r:id="rId42"/>
      <p:boldItalic r:id="rId43"/>
    </p:embeddedFont>
    <p:embeddedFont>
      <p:font typeface="Roboto" panose="02000000000000000000" pitchFamily="2" charset="0"/>
      <p:regular r:id="rId44"/>
      <p:bold r:id="rId45"/>
      <p:italic r:id="rId46"/>
      <p:boldItalic r:id="rId47"/>
    </p:embeddedFont>
    <p:embeddedFont>
      <p:font typeface="Yu Gothic UI Semibold" panose="020B0700000000000000" pitchFamily="34" charset="-128"/>
      <p:bold r:id="rId48"/>
    </p:embeddedFont>
    <p:embeddedFont>
      <p:font typeface="Yu Mincho" panose="02020400000000000000" pitchFamily="18" charset="-128"/>
      <p:regular r:id="rId49"/>
    </p:embeddedFont>
    <p:embeddedFont>
      <p:font typeface="나눔스퀘어라운드 ExtraBold" panose="020B0600000101010101" pitchFamily="50" charset="-127"/>
      <p:bold r:id="rId50"/>
    </p:embeddedFont>
    <p:embeddedFont>
      <p:font typeface="맑은 고딕" panose="020B0503020000020004" pitchFamily="50" charset="-127"/>
      <p:regular r:id="rId51"/>
      <p:bold r:id="rId52"/>
    </p:embeddedFont>
    <p:embeddedFont>
      <p:font typeface="배달의민족 주아" panose="02020603020101020101" pitchFamily="18" charset="-127"/>
      <p:regular r:id="rId53"/>
    </p:embeddedFont>
    <p:embeddedFont>
      <p:font typeface="배달의민족 한나체 Pro" panose="020B0600000101010101" pitchFamily="50" charset="-127"/>
      <p:regular r:id="rId5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3030"/>
    <a:srgbClr val="203864"/>
    <a:srgbClr val="F7B9A4"/>
    <a:srgbClr val="FFE997"/>
    <a:srgbClr val="FDAF90"/>
    <a:srgbClr val="FFEDA3"/>
    <a:srgbClr val="E6E6E6"/>
    <a:srgbClr val="A3BDF2"/>
    <a:srgbClr val="A1BDF5"/>
    <a:srgbClr val="FFEFA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293" autoAdjust="0"/>
    <p:restoredTop sz="85294" autoAdjust="0"/>
  </p:normalViewPr>
  <p:slideViewPr>
    <p:cSldViewPr snapToGrid="0">
      <p:cViewPr varScale="1">
        <p:scale>
          <a:sx n="95" d="100"/>
          <a:sy n="95" d="100"/>
        </p:scale>
        <p:origin x="30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50" Type="http://schemas.openxmlformats.org/officeDocument/2006/relationships/font" Target="fonts/font11.fntdata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2.fntdata"/><Relationship Id="rId54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3" Type="http://schemas.openxmlformats.org/officeDocument/2006/relationships/font" Target="fonts/font14.fntdata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0.fntdata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5.fntdata"/><Relationship Id="rId52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4.fntdata"/><Relationship Id="rId48" Type="http://schemas.openxmlformats.org/officeDocument/2006/relationships/font" Target="fonts/font9.fntdata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12.fntdata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chartUserShapes" Target="../drawings/drawing1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autoTitleDeleted val="1"/>
    <c:plotArea>
      <c:layout>
        <c:manualLayout>
          <c:layoutTarget val="inner"/>
          <c:xMode val="edge"/>
          <c:yMode val="edge"/>
          <c:x val="1.7187500000000001E-2"/>
          <c:y val="1.8749998846579796E-2"/>
          <c:w val="0.96562499999999996"/>
          <c:h val="0.890097693768596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출생아 수</c:v>
                </c:pt>
              </c:strCache>
            </c:strRef>
          </c:tx>
          <c:spPr>
            <a:solidFill>
              <a:srgbClr val="FDAF9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Sheet1!$A$2:$A$7</c:f>
              <c:numCache>
                <c:formatCode>General</c:formatCode>
                <c:ptCount val="6"/>
                <c:pt idx="0">
                  <c:v>2015</c:v>
                </c:pt>
                <c:pt idx="1">
                  <c:v>2016</c:v>
                </c:pt>
                <c:pt idx="2">
                  <c:v>2017</c:v>
                </c:pt>
                <c:pt idx="3">
                  <c:v>2018</c:v>
                </c:pt>
                <c:pt idx="4">
                  <c:v>2019</c:v>
                </c:pt>
                <c:pt idx="5">
                  <c:v>2020</c:v>
                </c:pt>
              </c:numCache>
            </c:numRef>
          </c:cat>
          <c:val>
            <c:numRef>
              <c:f>Sheet1!$B$2:$B$7</c:f>
              <c:numCache>
                <c:formatCode>General</c:formatCode>
                <c:ptCount val="6"/>
                <c:pt idx="0">
                  <c:v>483000</c:v>
                </c:pt>
                <c:pt idx="1">
                  <c:v>406200</c:v>
                </c:pt>
                <c:pt idx="2">
                  <c:v>357800</c:v>
                </c:pt>
                <c:pt idx="3">
                  <c:v>326800</c:v>
                </c:pt>
                <c:pt idx="4">
                  <c:v>302700</c:v>
                </c:pt>
                <c:pt idx="5">
                  <c:v>272000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821-46C8-80DB-B97F4DF77C75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80"/>
        <c:overlap val="25"/>
        <c:axId val="890871944"/>
        <c:axId val="890874240"/>
      </c:barChart>
      <c:catAx>
        <c:axId val="8908719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587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cap="none" spc="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defRPr>
            </a:pPr>
            <a:endParaRPr lang="ko-KR"/>
          </a:p>
        </c:txPr>
        <c:crossAx val="890874240"/>
        <c:crosses val="autoZero"/>
        <c:auto val="1"/>
        <c:lblAlgn val="ctr"/>
        <c:lblOffset val="100"/>
        <c:noMultiLvlLbl val="0"/>
      </c:catAx>
      <c:valAx>
        <c:axId val="8908742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one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spc="2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89087194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오차값</c:v>
                </c:pt>
              </c:strCache>
            </c:strRef>
          </c:tx>
          <c:spPr>
            <a:solidFill>
              <a:srgbClr val="FDAF90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Sheet1!$A$2:$A$6</c:f>
              <c:numCache>
                <c:formatCode>General</c:formatCode>
                <c:ptCount val="5"/>
                <c:pt idx="0">
                  <c:v>100000</c:v>
                </c:pt>
                <c:pt idx="1">
                  <c:v>50000</c:v>
                </c:pt>
                <c:pt idx="2">
                  <c:v>30000</c:v>
                </c:pt>
                <c:pt idx="3">
                  <c:v>25000</c:v>
                </c:pt>
                <c:pt idx="4">
                  <c:v>20000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31446.31</c:v>
                </c:pt>
                <c:pt idx="1">
                  <c:v>32954.79</c:v>
                </c:pt>
                <c:pt idx="2">
                  <c:v>33635.129999999997</c:v>
                </c:pt>
                <c:pt idx="3">
                  <c:v>32954.79</c:v>
                </c:pt>
                <c:pt idx="4">
                  <c:v>30909.61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9E9-4E93-95AD-880DC9265FD5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760145592"/>
        <c:axId val="760144936"/>
      </c:barChart>
      <c:catAx>
        <c:axId val="7601455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defRPr>
            </a:pPr>
            <a:endParaRPr lang="ko-KR"/>
          </a:p>
        </c:txPr>
        <c:crossAx val="760144936"/>
        <c:crosses val="autoZero"/>
        <c:auto val="1"/>
        <c:lblAlgn val="ctr"/>
        <c:lblOffset val="100"/>
        <c:noMultiLvlLbl val="0"/>
      </c:catAx>
      <c:valAx>
        <c:axId val="76014493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defRPr>
            </a:pPr>
            <a:endParaRPr lang="ko-KR"/>
          </a:p>
        </c:txPr>
        <c:crossAx val="76014559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dPt>
            <c:idx val="0"/>
            <c:bubble3D val="0"/>
            <c:explosion val="11"/>
            <c:spPr>
              <a:gradFill rotWithShape="1">
                <a:gsLst>
                  <a:gs pos="0">
                    <a:schemeClr val="accent2">
                      <a:tint val="50000"/>
                      <a:lumMod val="110000"/>
                      <a:satMod val="105000"/>
                      <a:tint val="67000"/>
                    </a:schemeClr>
                  </a:gs>
                  <a:gs pos="50000">
                    <a:schemeClr val="accent2">
                      <a:tint val="50000"/>
                      <a:lumMod val="105000"/>
                      <a:satMod val="103000"/>
                      <a:tint val="73000"/>
                    </a:schemeClr>
                  </a:gs>
                  <a:gs pos="100000">
                    <a:schemeClr val="accent2">
                      <a:tint val="50000"/>
                      <a:lumMod val="105000"/>
                      <a:satMod val="109000"/>
                      <a:tint val="81000"/>
                    </a:schemeClr>
                  </a:gs>
                </a:gsLst>
                <a:lin ang="5400000" scaled="0"/>
              </a:gradFill>
              <a:ln w="9525" cap="flat" cmpd="sng" algn="ctr">
                <a:solidFill>
                  <a:schemeClr val="accent2">
                    <a:tint val="50000"/>
                    <a:shade val="95000"/>
                  </a:schemeClr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B781-4B8B-83CA-7EF72B4AFF07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tint val="70000"/>
                      <a:lumMod val="110000"/>
                      <a:satMod val="105000"/>
                      <a:tint val="67000"/>
                    </a:schemeClr>
                  </a:gs>
                  <a:gs pos="50000">
                    <a:schemeClr val="accent2">
                      <a:tint val="70000"/>
                      <a:lumMod val="105000"/>
                      <a:satMod val="103000"/>
                      <a:tint val="73000"/>
                    </a:schemeClr>
                  </a:gs>
                  <a:gs pos="100000">
                    <a:schemeClr val="accent2">
                      <a:tint val="70000"/>
                      <a:lumMod val="105000"/>
                      <a:satMod val="109000"/>
                      <a:tint val="81000"/>
                    </a:schemeClr>
                  </a:gs>
                </a:gsLst>
                <a:lin ang="5400000" scaled="0"/>
              </a:gradFill>
              <a:ln w="9525" cap="flat" cmpd="sng" algn="ctr">
                <a:solidFill>
                  <a:schemeClr val="accent2">
                    <a:tint val="70000"/>
                    <a:shade val="95000"/>
                  </a:schemeClr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3-B781-4B8B-83CA-7EF72B4AFF07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chemeClr val="accent2">
                      <a:tint val="90000"/>
                      <a:lumMod val="110000"/>
                      <a:satMod val="105000"/>
                      <a:tint val="67000"/>
                    </a:schemeClr>
                  </a:gs>
                  <a:gs pos="50000">
                    <a:schemeClr val="accent2">
                      <a:tint val="90000"/>
                      <a:lumMod val="105000"/>
                      <a:satMod val="103000"/>
                      <a:tint val="73000"/>
                    </a:schemeClr>
                  </a:gs>
                  <a:gs pos="100000">
                    <a:schemeClr val="accent2">
                      <a:tint val="90000"/>
                      <a:lumMod val="105000"/>
                      <a:satMod val="109000"/>
                      <a:tint val="81000"/>
                    </a:schemeClr>
                  </a:gs>
                </a:gsLst>
                <a:lin ang="5400000" scaled="0"/>
              </a:gradFill>
              <a:ln w="9525" cap="flat" cmpd="sng" algn="ctr">
                <a:solidFill>
                  <a:schemeClr val="accent2">
                    <a:tint val="90000"/>
                    <a:shade val="95000"/>
                  </a:schemeClr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5-B781-4B8B-83CA-7EF72B4AFF07}"/>
              </c:ext>
            </c:extLst>
          </c:dPt>
          <c:dPt>
            <c:idx val="3"/>
            <c:bubble3D val="0"/>
            <c:spPr>
              <a:gradFill rotWithShape="1">
                <a:gsLst>
                  <a:gs pos="0">
                    <a:schemeClr val="accent2">
                      <a:shade val="90000"/>
                      <a:lumMod val="110000"/>
                      <a:satMod val="105000"/>
                      <a:tint val="67000"/>
                    </a:schemeClr>
                  </a:gs>
                  <a:gs pos="50000">
                    <a:schemeClr val="accent2">
                      <a:shade val="90000"/>
                      <a:lumMod val="105000"/>
                      <a:satMod val="103000"/>
                      <a:tint val="73000"/>
                    </a:schemeClr>
                  </a:gs>
                  <a:gs pos="100000">
                    <a:schemeClr val="accent2">
                      <a:shade val="90000"/>
                      <a:lumMod val="105000"/>
                      <a:satMod val="109000"/>
                      <a:tint val="81000"/>
                    </a:schemeClr>
                  </a:gs>
                </a:gsLst>
                <a:lin ang="5400000" scaled="0"/>
              </a:gradFill>
              <a:ln w="9525" cap="flat" cmpd="sng" algn="ctr">
                <a:solidFill>
                  <a:schemeClr val="accent2">
                    <a:shade val="90000"/>
                    <a:shade val="95000"/>
                  </a:schemeClr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7-B781-4B8B-83CA-7EF72B4AFF07}"/>
              </c:ext>
            </c:extLst>
          </c:dPt>
          <c:dPt>
            <c:idx val="4"/>
            <c:bubble3D val="0"/>
            <c:spPr>
              <a:gradFill rotWithShape="1">
                <a:gsLst>
                  <a:gs pos="0">
                    <a:schemeClr val="accent2">
                      <a:shade val="70000"/>
                      <a:lumMod val="110000"/>
                      <a:satMod val="105000"/>
                      <a:tint val="67000"/>
                    </a:schemeClr>
                  </a:gs>
                  <a:gs pos="50000">
                    <a:schemeClr val="accent2">
                      <a:shade val="70000"/>
                      <a:lumMod val="105000"/>
                      <a:satMod val="103000"/>
                      <a:tint val="73000"/>
                    </a:schemeClr>
                  </a:gs>
                  <a:gs pos="100000">
                    <a:schemeClr val="accent2">
                      <a:shade val="70000"/>
                      <a:lumMod val="105000"/>
                      <a:satMod val="109000"/>
                      <a:tint val="81000"/>
                    </a:schemeClr>
                  </a:gs>
                </a:gsLst>
                <a:lin ang="5400000" scaled="0"/>
              </a:gradFill>
              <a:ln w="9525" cap="flat" cmpd="sng" algn="ctr">
                <a:solidFill>
                  <a:schemeClr val="accent2">
                    <a:shade val="70000"/>
                    <a:shade val="95000"/>
                  </a:schemeClr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9-B781-4B8B-83CA-7EF72B4AFF07}"/>
              </c:ext>
            </c:extLst>
          </c:dPt>
          <c:dPt>
            <c:idx val="5"/>
            <c:bubble3D val="0"/>
            <c:spPr>
              <a:gradFill rotWithShape="1">
                <a:gsLst>
                  <a:gs pos="0">
                    <a:schemeClr val="accent2">
                      <a:shade val="50000"/>
                      <a:lumMod val="110000"/>
                      <a:satMod val="105000"/>
                      <a:tint val="67000"/>
                    </a:schemeClr>
                  </a:gs>
                  <a:gs pos="50000">
                    <a:schemeClr val="accent2">
                      <a:shade val="50000"/>
                      <a:lumMod val="105000"/>
                      <a:satMod val="103000"/>
                      <a:tint val="73000"/>
                    </a:schemeClr>
                  </a:gs>
                  <a:gs pos="100000">
                    <a:schemeClr val="accent2">
                      <a:shade val="50000"/>
                      <a:lumMod val="105000"/>
                      <a:satMod val="109000"/>
                      <a:tint val="81000"/>
                    </a:schemeClr>
                  </a:gs>
                </a:gsLst>
                <a:lin ang="5400000" scaled="0"/>
              </a:gradFill>
              <a:ln w="9525" cap="flat" cmpd="sng" algn="ctr">
                <a:solidFill>
                  <a:schemeClr val="accent2">
                    <a:shade val="50000"/>
                    <a:shade val="95000"/>
                  </a:schemeClr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B-B781-4B8B-83CA-7EF72B4AFF07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99C1C936-8F04-4A33-BE86-98A60C66E3B0}" type="CATEGORYNAME">
                      <a:rPr lang="ko-KR" altLang="en-US" sz="1600"/>
                      <a:pPr/>
                      <a:t>[범주 이름]</a:t>
                    </a:fld>
                    <a:r>
                      <a:rPr lang="ko-KR" altLang="en-US" baseline="0" dirty="0"/>
                      <a:t> </a:t>
                    </a:r>
                    <a:fld id="{2BB748CF-25E9-4880-B602-DE2BB3EB2948}" type="VALUE">
                      <a:rPr lang="en-US" altLang="ko-KR" sz="1400" baseline="0"/>
                      <a:pPr/>
                      <a:t>[값]</a:t>
                    </a:fld>
                    <a:endParaRPr lang="ko-KR" altLang="en-US" baseline="0" dirty="0"/>
                  </a:p>
                </c:rich>
              </c:tx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separator> </c:separator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B781-4B8B-83CA-7EF72B4AFF07}"/>
                </c:ext>
              </c:extLst>
            </c:dLbl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  <a:cs typeface="+mn-cs"/>
                  </a:defRPr>
                </a:pPr>
                <a:endParaRPr lang="ko-KR"/>
              </a:p>
            </c:txPr>
            <c:dLblPos val="bestFit"/>
            <c:showLegendKey val="0"/>
            <c:showVal val="1"/>
            <c:showCatName val="1"/>
            <c:showSerName val="0"/>
            <c:showPercent val="0"/>
            <c:showBubbleSize val="0"/>
            <c:separator> </c:separator>
            <c:showLeaderLines val="1"/>
            <c:leaderLines>
              <c:spPr>
                <a:ln w="9525">
                  <a:solidFill>
                    <a:schemeClr val="tx1">
                      <a:lumMod val="35000"/>
                      <a:lumOff val="65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Sheet1!$A$2:$A$7</c:f>
              <c:strCache>
                <c:ptCount val="5"/>
                <c:pt idx="0">
                  <c:v>기저귀</c:v>
                </c:pt>
                <c:pt idx="1">
                  <c:v>기타</c:v>
                </c:pt>
                <c:pt idx="2">
                  <c:v>수유용품</c:v>
                </c:pt>
                <c:pt idx="3">
                  <c:v>유아용품 외</c:v>
                </c:pt>
                <c:pt idx="4">
                  <c:v>체험팩</c:v>
                </c:pt>
              </c:strCache>
            </c:strRef>
          </c:cat>
          <c:val>
            <c:numRef>
              <c:f>Sheet1!$B$2:$B$7</c:f>
              <c:numCache>
                <c:formatCode>0%</c:formatCode>
                <c:ptCount val="6"/>
                <c:pt idx="0">
                  <c:v>0.68</c:v>
                </c:pt>
                <c:pt idx="1">
                  <c:v>0.09</c:v>
                </c:pt>
                <c:pt idx="2">
                  <c:v>0.1</c:v>
                </c:pt>
                <c:pt idx="3">
                  <c:v>0.1</c:v>
                </c:pt>
                <c:pt idx="4">
                  <c:v>0.03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B781-4B8B-83CA-7EF72B4AFF07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autoTitleDeleted val="1"/>
    <c:plotArea>
      <c:layout>
        <c:manualLayout>
          <c:layoutTarget val="inner"/>
          <c:xMode val="edge"/>
          <c:yMode val="edge"/>
          <c:x val="2.2916666666666665E-2"/>
          <c:y val="2.8125000000000001E-2"/>
          <c:w val="0.95416666666666672"/>
          <c:h val="0.8727189960629920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열1</c:v>
                </c:pt>
              </c:strCache>
            </c:strRef>
          </c:tx>
          <c:spPr>
            <a:solidFill>
              <a:srgbClr val="F7B9A4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invertIfNegative val="0"/>
          <c:dPt>
            <c:idx val="0"/>
            <c:invertIfNegative val="0"/>
            <c:bubble3D val="0"/>
            <c:spPr>
              <a:solidFill>
                <a:srgbClr val="F7B9A4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DDEF-4CAB-AB33-4ABA29E31F52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  <a:cs typeface="+mn-cs"/>
                  </a:defRPr>
                </a:pPr>
                <a:endParaRPr lang="ko-KR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오픈마켓</c:v>
                </c:pt>
                <c:pt idx="1">
                  <c:v>대형마트</c:v>
                </c:pt>
                <c:pt idx="2">
                  <c:v>중고거래</c:v>
                </c:pt>
                <c:pt idx="3">
                  <c:v>종합쇼핑몰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88.4</c:v>
                </c:pt>
                <c:pt idx="1">
                  <c:v>69.2</c:v>
                </c:pt>
                <c:pt idx="2">
                  <c:v>59.2</c:v>
                </c:pt>
                <c:pt idx="3">
                  <c:v>47.2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DEF-4CAB-AB33-4ABA29E31F52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64"/>
        <c:overlap val="-29"/>
        <c:axId val="551996264"/>
        <c:axId val="551994296"/>
      </c:barChart>
      <c:catAx>
        <c:axId val="5519962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defRPr>
            </a:pPr>
            <a:endParaRPr lang="ko-KR"/>
          </a:p>
        </c:txPr>
        <c:crossAx val="551994296"/>
        <c:crosses val="autoZero"/>
        <c:auto val="1"/>
        <c:lblAlgn val="ctr"/>
        <c:lblOffset val="100"/>
        <c:noMultiLvlLbl val="0"/>
      </c:catAx>
      <c:valAx>
        <c:axId val="55199429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55199626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0859409155174718"/>
          <c:y val="0.13729459719298712"/>
          <c:w val="0.7828118168965057"/>
          <c:h val="0.717727126693123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dPt>
            <c:idx val="0"/>
            <c:bubble3D val="0"/>
            <c:explosion val="5"/>
            <c:spPr>
              <a:gradFill rotWithShape="1">
                <a:gsLst>
                  <a:gs pos="0">
                    <a:schemeClr val="accent2">
                      <a:tint val="50000"/>
                      <a:lumMod val="110000"/>
                      <a:satMod val="105000"/>
                      <a:tint val="67000"/>
                    </a:schemeClr>
                  </a:gs>
                  <a:gs pos="50000">
                    <a:schemeClr val="accent2">
                      <a:tint val="50000"/>
                      <a:lumMod val="105000"/>
                      <a:satMod val="103000"/>
                      <a:tint val="73000"/>
                    </a:schemeClr>
                  </a:gs>
                  <a:gs pos="100000">
                    <a:schemeClr val="accent2">
                      <a:tint val="50000"/>
                      <a:lumMod val="105000"/>
                      <a:satMod val="109000"/>
                      <a:tint val="81000"/>
                    </a:schemeClr>
                  </a:gs>
                </a:gsLst>
                <a:lin ang="5400000" scaled="0"/>
              </a:gradFill>
              <a:ln w="9525" cap="flat" cmpd="sng" algn="ctr">
                <a:solidFill>
                  <a:schemeClr val="accent2">
                    <a:tint val="50000"/>
                    <a:shade val="95000"/>
                  </a:schemeClr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9F70-4EA0-A93C-39A84A2C81B5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tint val="70000"/>
                      <a:lumMod val="110000"/>
                      <a:satMod val="105000"/>
                      <a:tint val="67000"/>
                    </a:schemeClr>
                  </a:gs>
                  <a:gs pos="50000">
                    <a:schemeClr val="accent2">
                      <a:tint val="70000"/>
                      <a:lumMod val="105000"/>
                      <a:satMod val="103000"/>
                      <a:tint val="73000"/>
                    </a:schemeClr>
                  </a:gs>
                  <a:gs pos="100000">
                    <a:schemeClr val="accent2">
                      <a:tint val="70000"/>
                      <a:lumMod val="105000"/>
                      <a:satMod val="109000"/>
                      <a:tint val="81000"/>
                    </a:schemeClr>
                  </a:gs>
                </a:gsLst>
                <a:lin ang="5400000" scaled="0"/>
              </a:gradFill>
              <a:ln w="9525" cap="flat" cmpd="sng" algn="ctr">
                <a:solidFill>
                  <a:schemeClr val="accent2">
                    <a:tint val="70000"/>
                    <a:shade val="95000"/>
                  </a:schemeClr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3-9F70-4EA0-A93C-39A84A2C81B5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chemeClr val="accent2">
                      <a:tint val="90000"/>
                      <a:lumMod val="110000"/>
                      <a:satMod val="105000"/>
                      <a:tint val="67000"/>
                    </a:schemeClr>
                  </a:gs>
                  <a:gs pos="50000">
                    <a:schemeClr val="accent2">
                      <a:tint val="90000"/>
                      <a:lumMod val="105000"/>
                      <a:satMod val="103000"/>
                      <a:tint val="73000"/>
                    </a:schemeClr>
                  </a:gs>
                  <a:gs pos="100000">
                    <a:schemeClr val="accent2">
                      <a:tint val="90000"/>
                      <a:lumMod val="105000"/>
                      <a:satMod val="109000"/>
                      <a:tint val="81000"/>
                    </a:schemeClr>
                  </a:gs>
                </a:gsLst>
                <a:lin ang="5400000" scaled="0"/>
              </a:gradFill>
              <a:ln w="9525" cap="flat" cmpd="sng" algn="ctr">
                <a:solidFill>
                  <a:schemeClr val="accent2">
                    <a:tint val="90000"/>
                    <a:shade val="95000"/>
                  </a:schemeClr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5-9F70-4EA0-A93C-39A84A2C81B5}"/>
              </c:ext>
            </c:extLst>
          </c:dPt>
          <c:dPt>
            <c:idx val="3"/>
            <c:bubble3D val="0"/>
            <c:spPr>
              <a:gradFill rotWithShape="1">
                <a:gsLst>
                  <a:gs pos="0">
                    <a:schemeClr val="accent2">
                      <a:shade val="90000"/>
                      <a:lumMod val="110000"/>
                      <a:satMod val="105000"/>
                      <a:tint val="67000"/>
                    </a:schemeClr>
                  </a:gs>
                  <a:gs pos="50000">
                    <a:schemeClr val="accent2">
                      <a:shade val="90000"/>
                      <a:lumMod val="105000"/>
                      <a:satMod val="103000"/>
                      <a:tint val="73000"/>
                    </a:schemeClr>
                  </a:gs>
                  <a:gs pos="100000">
                    <a:schemeClr val="accent2">
                      <a:shade val="90000"/>
                      <a:lumMod val="105000"/>
                      <a:satMod val="109000"/>
                      <a:tint val="81000"/>
                    </a:schemeClr>
                  </a:gs>
                </a:gsLst>
                <a:lin ang="5400000" scaled="0"/>
              </a:gradFill>
              <a:ln w="9525" cap="flat" cmpd="sng" algn="ctr">
                <a:solidFill>
                  <a:schemeClr val="accent2">
                    <a:shade val="90000"/>
                    <a:shade val="95000"/>
                  </a:schemeClr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7-9F70-4EA0-A93C-39A84A2C81B5}"/>
              </c:ext>
            </c:extLst>
          </c:dPt>
          <c:dPt>
            <c:idx val="4"/>
            <c:bubble3D val="0"/>
            <c:spPr>
              <a:gradFill rotWithShape="1">
                <a:gsLst>
                  <a:gs pos="0">
                    <a:schemeClr val="accent2">
                      <a:shade val="70000"/>
                      <a:lumMod val="110000"/>
                      <a:satMod val="105000"/>
                      <a:tint val="67000"/>
                    </a:schemeClr>
                  </a:gs>
                  <a:gs pos="50000">
                    <a:schemeClr val="accent2">
                      <a:shade val="70000"/>
                      <a:lumMod val="105000"/>
                      <a:satMod val="103000"/>
                      <a:tint val="73000"/>
                    </a:schemeClr>
                  </a:gs>
                  <a:gs pos="100000">
                    <a:schemeClr val="accent2">
                      <a:shade val="70000"/>
                      <a:lumMod val="105000"/>
                      <a:satMod val="109000"/>
                      <a:tint val="81000"/>
                    </a:schemeClr>
                  </a:gs>
                </a:gsLst>
                <a:lin ang="5400000" scaled="0"/>
              </a:gradFill>
              <a:ln w="9525" cap="flat" cmpd="sng" algn="ctr">
                <a:solidFill>
                  <a:schemeClr val="accent2">
                    <a:shade val="70000"/>
                    <a:shade val="95000"/>
                  </a:schemeClr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9-9F70-4EA0-A93C-39A84A2C81B5}"/>
              </c:ext>
            </c:extLst>
          </c:dPt>
          <c:dPt>
            <c:idx val="5"/>
            <c:bubble3D val="0"/>
            <c:spPr>
              <a:gradFill rotWithShape="1">
                <a:gsLst>
                  <a:gs pos="0">
                    <a:schemeClr val="accent2">
                      <a:shade val="50000"/>
                      <a:lumMod val="110000"/>
                      <a:satMod val="105000"/>
                      <a:tint val="67000"/>
                    </a:schemeClr>
                  </a:gs>
                  <a:gs pos="50000">
                    <a:schemeClr val="accent2">
                      <a:shade val="50000"/>
                      <a:lumMod val="105000"/>
                      <a:satMod val="103000"/>
                      <a:tint val="73000"/>
                    </a:schemeClr>
                  </a:gs>
                  <a:gs pos="100000">
                    <a:schemeClr val="accent2">
                      <a:shade val="50000"/>
                      <a:lumMod val="105000"/>
                      <a:satMod val="109000"/>
                      <a:tint val="81000"/>
                    </a:schemeClr>
                  </a:gs>
                </a:gsLst>
                <a:lin ang="5400000" scaled="0"/>
              </a:gradFill>
              <a:ln w="9525" cap="flat" cmpd="sng" algn="ctr">
                <a:solidFill>
                  <a:schemeClr val="accent2">
                    <a:shade val="50000"/>
                    <a:shade val="95000"/>
                  </a:schemeClr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B-9F70-4EA0-A93C-39A84A2C81B5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C6D60610-4313-43AA-B7DD-3F5BAE5C606B}" type="CATEGORYNAME">
                      <a:rPr lang="ko-KR" altLang="en-US" sz="2000">
                        <a:solidFill>
                          <a:srgbClr val="FDAF9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rPr>
                      <a:pPr/>
                      <a:t>[범주 이름]</a:t>
                    </a:fld>
                    <a:r>
                      <a:rPr lang="en-US" altLang="ko-KR" sz="2000" baseline="0" dirty="0">
                        <a:solidFill>
                          <a:srgbClr val="FDAF9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rPr>
                      <a:t>, </a:t>
                    </a:r>
                    <a:fld id="{562F0F8B-2EAA-4B53-9A0F-48E3046237E5}" type="VALUE">
                      <a:rPr lang="en-US" altLang="ko-KR" sz="2000" baseline="0">
                        <a:solidFill>
                          <a:srgbClr val="FDAF9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rPr>
                      <a:pPr/>
                      <a:t>[값]</a:t>
                    </a:fld>
                    <a:endParaRPr lang="en-US" altLang="ko-KR" sz="2000" baseline="0" dirty="0">
                      <a:solidFill>
                        <a:srgbClr val="FDAF90"/>
                      </a:solidFill>
                      <a:latin typeface="배달의민족 주아" panose="02020603020101020101" pitchFamily="18" charset="-127"/>
                      <a:ea typeface="배달의민족 주아" panose="02020603020101020101" pitchFamily="18" charset="-127"/>
                    </a:endParaRPr>
                  </a:p>
                </c:rich>
              </c:tx>
              <c:dLblPos val="ctr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9F70-4EA0-A93C-39A84A2C81B5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03003482-E153-4886-ADE8-EC0AE2CCE5A1}" type="CATEGORYNAME">
                      <a:rPr lang="ko-KR" altLang="en-US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rPr>
                      <a:pPr/>
                      <a:t>[범주 이름]</a:t>
                    </a:fld>
                    <a:r>
                      <a:rPr lang="en-US" altLang="ko-KR" baseline="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rPr>
                      <a:t>, </a:t>
                    </a:r>
                    <a:fld id="{575CEE98-4FDD-433C-97EA-4581CB726FF2}" type="VALUE">
                      <a:rPr lang="en-US" altLang="ko-KR" baseline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rPr>
                      <a:pPr/>
                      <a:t>[값]</a:t>
                    </a:fld>
                    <a:endParaRPr lang="en-US" altLang="ko-KR" baseline="0" dirty="0">
                      <a:latin typeface="배달의민족 주아" panose="02020603020101020101" pitchFamily="18" charset="-127"/>
                      <a:ea typeface="배달의민족 주아" panose="02020603020101020101" pitchFamily="18" charset="-127"/>
                    </a:endParaRPr>
                  </a:p>
                </c:rich>
              </c:tx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9F70-4EA0-A93C-39A84A2C81B5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70CF687B-88CC-4F64-BCB1-D016B4F173D9}" type="CATEGORYNAME">
                      <a:rPr lang="ko-KR" altLang="en-US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rPr>
                      <a:pPr/>
                      <a:t>[범주 이름]</a:t>
                    </a:fld>
                    <a:r>
                      <a:rPr lang="en-US" altLang="ko-KR" baseline="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rPr>
                      <a:t>, </a:t>
                    </a:r>
                    <a:fld id="{1A3D16A6-9C33-4DC0-894C-761B28413BDF}" type="VALUE">
                      <a:rPr lang="en-US" altLang="ko-KR" baseline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rPr>
                      <a:pPr/>
                      <a:t>[값]</a:t>
                    </a:fld>
                    <a:endParaRPr lang="en-US" altLang="ko-KR" baseline="0" dirty="0">
                      <a:latin typeface="배달의민족 주아" panose="02020603020101020101" pitchFamily="18" charset="-127"/>
                      <a:ea typeface="배달의민족 주아" panose="02020603020101020101" pitchFamily="18" charset="-127"/>
                    </a:endParaRPr>
                  </a:p>
                </c:rich>
              </c:tx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9F70-4EA0-A93C-39A84A2C81B5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F5A1C546-F854-41CE-8C32-7DADCA1A84D0}" type="CATEGORYNAME">
                      <a:rPr lang="ko-KR" altLang="en-US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rPr>
                      <a:pPr/>
                      <a:t>[범주 이름]</a:t>
                    </a:fld>
                    <a:r>
                      <a:rPr lang="en-US" altLang="ko-KR" baseline="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rPr>
                      <a:t>, </a:t>
                    </a:r>
                    <a:fld id="{D4634C45-509C-4ABF-BE1C-3836F2DFFA36}" type="VALUE">
                      <a:rPr lang="en-US" altLang="ko-KR" baseline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rPr>
                      <a:pPr/>
                      <a:t>[값]</a:t>
                    </a:fld>
                    <a:endParaRPr lang="en-US" altLang="ko-KR" baseline="0" dirty="0">
                      <a:latin typeface="배달의민족 주아" panose="02020603020101020101" pitchFamily="18" charset="-127"/>
                      <a:ea typeface="배달의민족 주아" panose="02020603020101020101" pitchFamily="18" charset="-127"/>
                    </a:endParaRPr>
                  </a:p>
                </c:rich>
              </c:tx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7-9F70-4EA0-A93C-39A84A2C81B5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fld id="{A929274B-1190-4D28-9ED8-3B590EBB9476}" type="CATEGORYNAME">
                      <a:rPr lang="ko-KR" altLang="en-US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rPr>
                      <a:pPr/>
                      <a:t>[범주 이름]</a:t>
                    </a:fld>
                    <a:r>
                      <a:rPr lang="en-US" altLang="ko-KR" baseline="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rPr>
                      <a:t>, </a:t>
                    </a:r>
                    <a:fld id="{B6978F9C-8565-461D-806D-CBF937AEDABD}" type="VALUE">
                      <a:rPr lang="en-US" altLang="ko-KR" baseline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rPr>
                      <a:pPr/>
                      <a:t>[값]</a:t>
                    </a:fld>
                    <a:endParaRPr lang="en-US" altLang="ko-KR" baseline="0" dirty="0">
                      <a:latin typeface="배달의민족 주아" panose="02020603020101020101" pitchFamily="18" charset="-127"/>
                      <a:ea typeface="배달의민족 주아" panose="02020603020101020101" pitchFamily="18" charset="-127"/>
                    </a:endParaRPr>
                  </a:p>
                </c:rich>
              </c:tx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9-9F70-4EA0-A93C-39A84A2C81B5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fld id="{F4A8FAC3-2FC4-472D-A3EE-802E760D460F}" type="CATEGORYNAME">
                      <a:rPr lang="ko-KR" altLang="en-US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rPr>
                      <a:pPr/>
                      <a:t>[범주 이름]</a:t>
                    </a:fld>
                    <a:r>
                      <a:rPr lang="en-US" altLang="ko-KR" baseline="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rPr>
                      <a:t>, </a:t>
                    </a:r>
                    <a:fld id="{A7805BBE-6A3D-4308-B0C5-613939C4A62D}" type="VALUE">
                      <a:rPr lang="en-US" altLang="ko-KR" baseline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rPr>
                      <a:pPr/>
                      <a:t>[값]</a:t>
                    </a:fld>
                    <a:endParaRPr lang="en-US" altLang="ko-KR" baseline="0" dirty="0">
                      <a:latin typeface="배달의민족 주아" panose="02020603020101020101" pitchFamily="18" charset="-127"/>
                      <a:ea typeface="배달의민족 주아" panose="02020603020101020101" pitchFamily="18" charset="-127"/>
                    </a:endParaRPr>
                  </a:p>
                </c:rich>
              </c:tx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B-9F70-4EA0-A93C-39A84A2C81B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bestFit"/>
            <c:showLegendKey val="0"/>
            <c:showVal val="1"/>
            <c:showCatName val="1"/>
            <c:showSerName val="0"/>
            <c:showPercent val="0"/>
            <c:showBubbleSize val="0"/>
            <c:showLeaderLines val="1"/>
            <c:leaderLines>
              <c:spPr>
                <a:ln w="9525">
                  <a:solidFill>
                    <a:schemeClr val="tx1">
                      <a:lumMod val="35000"/>
                      <a:lumOff val="65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Sheet1!$A$2:$A$7</c:f>
              <c:strCache>
                <c:ptCount val="6"/>
                <c:pt idx="0">
                  <c:v>배송지연</c:v>
                </c:pt>
                <c:pt idx="1">
                  <c:v>오배송</c:v>
                </c:pt>
                <c:pt idx="2">
                  <c:v>파손</c:v>
                </c:pt>
                <c:pt idx="3">
                  <c:v>배상</c:v>
                </c:pt>
                <c:pt idx="4">
                  <c:v>서비스</c:v>
                </c:pt>
                <c:pt idx="5">
                  <c:v>고객센터</c:v>
                </c:pt>
              </c:strCache>
            </c:strRef>
          </c:cat>
          <c:val>
            <c:numRef>
              <c:f>Sheet1!$B$2:$B$7</c:f>
              <c:numCache>
                <c:formatCode>0%</c:formatCode>
                <c:ptCount val="6"/>
                <c:pt idx="0">
                  <c:v>0.46</c:v>
                </c:pt>
                <c:pt idx="1">
                  <c:v>0.06</c:v>
                </c:pt>
                <c:pt idx="2">
                  <c:v>0.08</c:v>
                </c:pt>
                <c:pt idx="3">
                  <c:v>0.06</c:v>
                </c:pt>
                <c:pt idx="4">
                  <c:v>0.3</c:v>
                </c:pt>
                <c:pt idx="5">
                  <c:v>0.04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9F70-4EA0-A93C-39A84A2C81B5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매출액</c:v>
                </c:pt>
              </c:strCache>
            </c:strRef>
          </c:tx>
          <c:spPr>
            <a:solidFill>
              <a:srgbClr val="F7B9A4"/>
            </a:solidFill>
            <a:ln>
              <a:noFill/>
            </a:ln>
            <a:effectLst/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19159</c:v>
                </c:pt>
                <c:pt idx="1">
                  <c:v>26846</c:v>
                </c:pt>
                <c:pt idx="2">
                  <c:v>44227</c:v>
                </c:pt>
                <c:pt idx="3">
                  <c:v>71530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033-45E5-AC49-458007B739C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0"/>
        <c:overlap val="25"/>
        <c:axId val="902059848"/>
        <c:axId val="902062472"/>
      </c:barChart>
      <c:catAx>
        <c:axId val="90205984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1587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none" spc="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defRPr>
            </a:pPr>
            <a:endParaRPr lang="ko-KR"/>
          </a:p>
        </c:txPr>
        <c:crossAx val="902062472"/>
        <c:crosses val="autoZero"/>
        <c:auto val="1"/>
        <c:lblAlgn val="ctr"/>
        <c:lblOffset val="100"/>
        <c:noMultiLvlLbl val="0"/>
      </c:catAx>
      <c:valAx>
        <c:axId val="902062472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9020598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  <c:userShapes r:id="rId4"/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dPt>
            <c:idx val="0"/>
            <c:bubble3D val="0"/>
            <c:spPr>
              <a:gradFill rotWithShape="1">
                <a:gsLst>
                  <a:gs pos="0">
                    <a:schemeClr val="accent2">
                      <a:tint val="50000"/>
                      <a:lumMod val="110000"/>
                      <a:satMod val="105000"/>
                      <a:tint val="67000"/>
                    </a:schemeClr>
                  </a:gs>
                  <a:gs pos="50000">
                    <a:schemeClr val="accent2">
                      <a:tint val="50000"/>
                      <a:lumMod val="105000"/>
                      <a:satMod val="103000"/>
                      <a:tint val="73000"/>
                    </a:schemeClr>
                  </a:gs>
                  <a:gs pos="100000">
                    <a:schemeClr val="accent2">
                      <a:tint val="50000"/>
                      <a:lumMod val="105000"/>
                      <a:satMod val="109000"/>
                      <a:tint val="81000"/>
                    </a:schemeClr>
                  </a:gs>
                </a:gsLst>
                <a:lin ang="5400000" scaled="0"/>
              </a:gradFill>
              <a:ln w="9525" cap="flat" cmpd="sng" algn="ctr">
                <a:solidFill>
                  <a:schemeClr val="accent2">
                    <a:tint val="50000"/>
                    <a:shade val="95000"/>
                  </a:schemeClr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2A55-4006-93E7-C9CB4B5D517A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tint val="70000"/>
                      <a:lumMod val="110000"/>
                      <a:satMod val="105000"/>
                      <a:tint val="67000"/>
                    </a:schemeClr>
                  </a:gs>
                  <a:gs pos="50000">
                    <a:schemeClr val="accent2">
                      <a:tint val="70000"/>
                      <a:lumMod val="105000"/>
                      <a:satMod val="103000"/>
                      <a:tint val="73000"/>
                    </a:schemeClr>
                  </a:gs>
                  <a:gs pos="100000">
                    <a:schemeClr val="accent2">
                      <a:tint val="70000"/>
                      <a:lumMod val="105000"/>
                      <a:satMod val="109000"/>
                      <a:tint val="81000"/>
                    </a:schemeClr>
                  </a:gs>
                </a:gsLst>
                <a:lin ang="5400000" scaled="0"/>
              </a:gradFill>
              <a:ln w="9525" cap="flat" cmpd="sng" algn="ctr">
                <a:solidFill>
                  <a:schemeClr val="accent2">
                    <a:tint val="70000"/>
                    <a:shade val="95000"/>
                  </a:schemeClr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3-2A55-4006-93E7-C9CB4B5D517A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chemeClr val="accent2">
                      <a:tint val="90000"/>
                      <a:lumMod val="110000"/>
                      <a:satMod val="105000"/>
                      <a:tint val="67000"/>
                    </a:schemeClr>
                  </a:gs>
                  <a:gs pos="50000">
                    <a:schemeClr val="accent2">
                      <a:tint val="90000"/>
                      <a:lumMod val="105000"/>
                      <a:satMod val="103000"/>
                      <a:tint val="73000"/>
                    </a:schemeClr>
                  </a:gs>
                  <a:gs pos="100000">
                    <a:schemeClr val="accent2">
                      <a:tint val="90000"/>
                      <a:lumMod val="105000"/>
                      <a:satMod val="109000"/>
                      <a:tint val="81000"/>
                    </a:schemeClr>
                  </a:gs>
                </a:gsLst>
                <a:lin ang="5400000" scaled="0"/>
              </a:gradFill>
              <a:ln w="9525" cap="flat" cmpd="sng" algn="ctr">
                <a:solidFill>
                  <a:schemeClr val="accent2">
                    <a:tint val="90000"/>
                    <a:shade val="95000"/>
                  </a:schemeClr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5-2A55-4006-93E7-C9CB4B5D517A}"/>
              </c:ext>
            </c:extLst>
          </c:dPt>
          <c:dPt>
            <c:idx val="3"/>
            <c:bubble3D val="0"/>
            <c:spPr>
              <a:gradFill rotWithShape="1">
                <a:gsLst>
                  <a:gs pos="0">
                    <a:schemeClr val="accent2">
                      <a:shade val="90000"/>
                      <a:lumMod val="110000"/>
                      <a:satMod val="105000"/>
                      <a:tint val="67000"/>
                    </a:schemeClr>
                  </a:gs>
                  <a:gs pos="50000">
                    <a:schemeClr val="accent2">
                      <a:shade val="90000"/>
                      <a:lumMod val="105000"/>
                      <a:satMod val="103000"/>
                      <a:tint val="73000"/>
                    </a:schemeClr>
                  </a:gs>
                  <a:gs pos="100000">
                    <a:schemeClr val="accent2">
                      <a:shade val="90000"/>
                      <a:lumMod val="105000"/>
                      <a:satMod val="109000"/>
                      <a:tint val="81000"/>
                    </a:schemeClr>
                  </a:gs>
                </a:gsLst>
                <a:lin ang="5400000" scaled="0"/>
              </a:gradFill>
              <a:ln w="9525" cap="flat" cmpd="sng" algn="ctr">
                <a:solidFill>
                  <a:schemeClr val="accent2">
                    <a:shade val="90000"/>
                    <a:shade val="95000"/>
                  </a:schemeClr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7-2A55-4006-93E7-C9CB4B5D517A}"/>
              </c:ext>
            </c:extLst>
          </c:dPt>
          <c:dPt>
            <c:idx val="4"/>
            <c:bubble3D val="0"/>
            <c:spPr>
              <a:gradFill rotWithShape="1">
                <a:gsLst>
                  <a:gs pos="0">
                    <a:schemeClr val="accent2">
                      <a:shade val="70000"/>
                      <a:lumMod val="110000"/>
                      <a:satMod val="105000"/>
                      <a:tint val="67000"/>
                    </a:schemeClr>
                  </a:gs>
                  <a:gs pos="50000">
                    <a:schemeClr val="accent2">
                      <a:shade val="70000"/>
                      <a:lumMod val="105000"/>
                      <a:satMod val="103000"/>
                      <a:tint val="73000"/>
                    </a:schemeClr>
                  </a:gs>
                  <a:gs pos="100000">
                    <a:schemeClr val="accent2">
                      <a:shade val="70000"/>
                      <a:lumMod val="105000"/>
                      <a:satMod val="109000"/>
                      <a:tint val="81000"/>
                    </a:schemeClr>
                  </a:gs>
                </a:gsLst>
                <a:lin ang="5400000" scaled="0"/>
              </a:gradFill>
              <a:ln w="9525" cap="flat" cmpd="sng" algn="ctr">
                <a:solidFill>
                  <a:schemeClr val="accent2">
                    <a:shade val="70000"/>
                    <a:shade val="95000"/>
                  </a:schemeClr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9-2A55-4006-93E7-C9CB4B5D517A}"/>
              </c:ext>
            </c:extLst>
          </c:dPt>
          <c:dPt>
            <c:idx val="5"/>
            <c:bubble3D val="0"/>
            <c:spPr>
              <a:gradFill rotWithShape="1">
                <a:gsLst>
                  <a:gs pos="0">
                    <a:schemeClr val="accent2">
                      <a:shade val="50000"/>
                      <a:lumMod val="110000"/>
                      <a:satMod val="105000"/>
                      <a:tint val="67000"/>
                    </a:schemeClr>
                  </a:gs>
                  <a:gs pos="50000">
                    <a:schemeClr val="accent2">
                      <a:shade val="50000"/>
                      <a:lumMod val="105000"/>
                      <a:satMod val="103000"/>
                      <a:tint val="73000"/>
                    </a:schemeClr>
                  </a:gs>
                  <a:gs pos="100000">
                    <a:schemeClr val="accent2">
                      <a:shade val="50000"/>
                      <a:lumMod val="105000"/>
                      <a:satMod val="109000"/>
                      <a:tint val="81000"/>
                    </a:schemeClr>
                  </a:gs>
                </a:gsLst>
                <a:lin ang="5400000" scaled="0"/>
              </a:gradFill>
              <a:ln w="9525" cap="flat" cmpd="sng" algn="ctr">
                <a:solidFill>
                  <a:schemeClr val="accent2">
                    <a:shade val="50000"/>
                    <a:shade val="95000"/>
                  </a:schemeClr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B-2A55-4006-93E7-C9CB4B5D517A}"/>
              </c:ext>
            </c:extLst>
          </c:dPt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  <a:cs typeface="+mn-cs"/>
                  </a:defRPr>
                </a:pPr>
                <a:endParaRPr lang="ko-KR"/>
              </a:p>
            </c:txPr>
            <c:dLblPos val="inEnd"/>
            <c:showLegendKey val="0"/>
            <c:showVal val="1"/>
            <c:showCatName val="1"/>
            <c:showSerName val="0"/>
            <c:showPercent val="0"/>
            <c:showBubbleSize val="0"/>
            <c:separator> </c:separator>
            <c:showLeaderLines val="1"/>
            <c:leaderLines>
              <c:spPr>
                <a:ln w="9525">
                  <a:solidFill>
                    <a:schemeClr val="tx1">
                      <a:lumMod val="35000"/>
                      <a:lumOff val="65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Sheet1!$A$2:$A$7</c:f>
              <c:strCache>
                <c:ptCount val="5"/>
                <c:pt idx="0">
                  <c:v>기저귀</c:v>
                </c:pt>
                <c:pt idx="1">
                  <c:v>기타</c:v>
                </c:pt>
                <c:pt idx="2">
                  <c:v>수유용품</c:v>
                </c:pt>
                <c:pt idx="3">
                  <c:v>유아용품 외</c:v>
                </c:pt>
                <c:pt idx="4">
                  <c:v>체험팩</c:v>
                </c:pt>
              </c:strCache>
            </c:strRef>
          </c:cat>
          <c:val>
            <c:numRef>
              <c:f>Sheet1!$B$2:$B$7</c:f>
              <c:numCache>
                <c:formatCode>0%</c:formatCode>
                <c:ptCount val="6"/>
                <c:pt idx="0">
                  <c:v>0.34599999999999997</c:v>
                </c:pt>
                <c:pt idx="1">
                  <c:v>0.15</c:v>
                </c:pt>
                <c:pt idx="2">
                  <c:v>0.125</c:v>
                </c:pt>
                <c:pt idx="3">
                  <c:v>0.21</c:v>
                </c:pt>
                <c:pt idx="4">
                  <c:v>0.16900000000000001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2A55-4006-93E7-C9CB4B5D517A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dPt>
            <c:idx val="0"/>
            <c:bubble3D val="0"/>
            <c:spPr>
              <a:gradFill rotWithShape="1">
                <a:gsLst>
                  <a:gs pos="0">
                    <a:schemeClr val="accent2">
                      <a:tint val="50000"/>
                      <a:lumMod val="110000"/>
                      <a:satMod val="105000"/>
                      <a:tint val="67000"/>
                    </a:schemeClr>
                  </a:gs>
                  <a:gs pos="50000">
                    <a:schemeClr val="accent2">
                      <a:tint val="50000"/>
                      <a:lumMod val="105000"/>
                      <a:satMod val="103000"/>
                      <a:tint val="73000"/>
                    </a:schemeClr>
                  </a:gs>
                  <a:gs pos="100000">
                    <a:schemeClr val="accent2">
                      <a:tint val="50000"/>
                      <a:lumMod val="105000"/>
                      <a:satMod val="109000"/>
                      <a:tint val="81000"/>
                    </a:schemeClr>
                  </a:gs>
                </a:gsLst>
                <a:lin ang="5400000" scaled="0"/>
              </a:gradFill>
              <a:ln w="9525" cap="flat" cmpd="sng" algn="ctr">
                <a:solidFill>
                  <a:schemeClr val="accent2">
                    <a:tint val="50000"/>
                    <a:shade val="95000"/>
                  </a:schemeClr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D25A-4DCD-8992-32888E343FF4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tint val="70000"/>
                      <a:lumMod val="110000"/>
                      <a:satMod val="105000"/>
                      <a:tint val="67000"/>
                    </a:schemeClr>
                  </a:gs>
                  <a:gs pos="50000">
                    <a:schemeClr val="accent2">
                      <a:tint val="70000"/>
                      <a:lumMod val="105000"/>
                      <a:satMod val="103000"/>
                      <a:tint val="73000"/>
                    </a:schemeClr>
                  </a:gs>
                  <a:gs pos="100000">
                    <a:schemeClr val="accent2">
                      <a:tint val="70000"/>
                      <a:lumMod val="105000"/>
                      <a:satMod val="109000"/>
                      <a:tint val="81000"/>
                    </a:schemeClr>
                  </a:gs>
                </a:gsLst>
                <a:lin ang="5400000" scaled="0"/>
              </a:gradFill>
              <a:ln w="9525" cap="flat" cmpd="sng" algn="ctr">
                <a:solidFill>
                  <a:schemeClr val="accent2">
                    <a:tint val="70000"/>
                    <a:shade val="95000"/>
                  </a:schemeClr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3-D25A-4DCD-8992-32888E343FF4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chemeClr val="accent2">
                      <a:tint val="90000"/>
                      <a:lumMod val="110000"/>
                      <a:satMod val="105000"/>
                      <a:tint val="67000"/>
                    </a:schemeClr>
                  </a:gs>
                  <a:gs pos="50000">
                    <a:schemeClr val="accent2">
                      <a:tint val="90000"/>
                      <a:lumMod val="105000"/>
                      <a:satMod val="103000"/>
                      <a:tint val="73000"/>
                    </a:schemeClr>
                  </a:gs>
                  <a:gs pos="100000">
                    <a:schemeClr val="accent2">
                      <a:tint val="90000"/>
                      <a:lumMod val="105000"/>
                      <a:satMod val="109000"/>
                      <a:tint val="81000"/>
                    </a:schemeClr>
                  </a:gs>
                </a:gsLst>
                <a:lin ang="5400000" scaled="0"/>
              </a:gradFill>
              <a:ln w="9525" cap="flat" cmpd="sng" algn="ctr">
                <a:solidFill>
                  <a:schemeClr val="accent2">
                    <a:tint val="90000"/>
                    <a:shade val="95000"/>
                  </a:schemeClr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5-D25A-4DCD-8992-32888E343FF4}"/>
              </c:ext>
            </c:extLst>
          </c:dPt>
          <c:dPt>
            <c:idx val="3"/>
            <c:bubble3D val="0"/>
            <c:spPr>
              <a:gradFill rotWithShape="1">
                <a:gsLst>
                  <a:gs pos="0">
                    <a:schemeClr val="accent2">
                      <a:shade val="90000"/>
                      <a:lumMod val="110000"/>
                      <a:satMod val="105000"/>
                      <a:tint val="67000"/>
                    </a:schemeClr>
                  </a:gs>
                  <a:gs pos="50000">
                    <a:schemeClr val="accent2">
                      <a:shade val="90000"/>
                      <a:lumMod val="105000"/>
                      <a:satMod val="103000"/>
                      <a:tint val="73000"/>
                    </a:schemeClr>
                  </a:gs>
                  <a:gs pos="100000">
                    <a:schemeClr val="accent2">
                      <a:shade val="90000"/>
                      <a:lumMod val="105000"/>
                      <a:satMod val="109000"/>
                      <a:tint val="81000"/>
                    </a:schemeClr>
                  </a:gs>
                </a:gsLst>
                <a:lin ang="5400000" scaled="0"/>
              </a:gradFill>
              <a:ln w="9525" cap="flat" cmpd="sng" algn="ctr">
                <a:solidFill>
                  <a:schemeClr val="accent2">
                    <a:shade val="90000"/>
                    <a:shade val="95000"/>
                  </a:schemeClr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7-D25A-4DCD-8992-32888E343FF4}"/>
              </c:ext>
            </c:extLst>
          </c:dPt>
          <c:dPt>
            <c:idx val="4"/>
            <c:bubble3D val="0"/>
            <c:spPr>
              <a:gradFill rotWithShape="1">
                <a:gsLst>
                  <a:gs pos="0">
                    <a:schemeClr val="accent2">
                      <a:shade val="70000"/>
                      <a:lumMod val="110000"/>
                      <a:satMod val="105000"/>
                      <a:tint val="67000"/>
                    </a:schemeClr>
                  </a:gs>
                  <a:gs pos="50000">
                    <a:schemeClr val="accent2">
                      <a:shade val="70000"/>
                      <a:lumMod val="105000"/>
                      <a:satMod val="103000"/>
                      <a:tint val="73000"/>
                    </a:schemeClr>
                  </a:gs>
                  <a:gs pos="100000">
                    <a:schemeClr val="accent2">
                      <a:shade val="70000"/>
                      <a:lumMod val="105000"/>
                      <a:satMod val="109000"/>
                      <a:tint val="81000"/>
                    </a:schemeClr>
                  </a:gs>
                </a:gsLst>
                <a:lin ang="5400000" scaled="0"/>
              </a:gradFill>
              <a:ln w="9525" cap="flat" cmpd="sng" algn="ctr">
                <a:solidFill>
                  <a:schemeClr val="accent2">
                    <a:shade val="70000"/>
                    <a:shade val="95000"/>
                  </a:schemeClr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9-D25A-4DCD-8992-32888E343FF4}"/>
              </c:ext>
            </c:extLst>
          </c:dPt>
          <c:dPt>
            <c:idx val="5"/>
            <c:bubble3D val="0"/>
            <c:spPr>
              <a:gradFill rotWithShape="1">
                <a:gsLst>
                  <a:gs pos="0">
                    <a:schemeClr val="accent2">
                      <a:shade val="50000"/>
                      <a:lumMod val="110000"/>
                      <a:satMod val="105000"/>
                      <a:tint val="67000"/>
                    </a:schemeClr>
                  </a:gs>
                  <a:gs pos="50000">
                    <a:schemeClr val="accent2">
                      <a:shade val="50000"/>
                      <a:lumMod val="105000"/>
                      <a:satMod val="103000"/>
                      <a:tint val="73000"/>
                    </a:schemeClr>
                  </a:gs>
                  <a:gs pos="100000">
                    <a:schemeClr val="accent2">
                      <a:shade val="50000"/>
                      <a:lumMod val="105000"/>
                      <a:satMod val="109000"/>
                      <a:tint val="81000"/>
                    </a:schemeClr>
                  </a:gs>
                </a:gsLst>
                <a:lin ang="5400000" scaled="0"/>
              </a:gradFill>
              <a:ln w="9525" cap="flat" cmpd="sng" algn="ctr">
                <a:solidFill>
                  <a:schemeClr val="accent2">
                    <a:shade val="50000"/>
                    <a:shade val="95000"/>
                  </a:schemeClr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B-D25A-4DCD-8992-32888E343FF4}"/>
              </c:ext>
            </c:extLst>
          </c:dPt>
          <c:dLbls>
            <c:dLbl>
              <c:idx val="0"/>
              <c:dLblPos val="inEnd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D25A-4DCD-8992-32888E343FF4}"/>
                </c:ext>
              </c:extLst>
            </c:dLbl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overflow" horzOverflow="overflow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  <a:cs typeface="+mn-cs"/>
                  </a:defRPr>
                </a:pPr>
                <a:endParaRPr lang="ko-KR"/>
              </a:p>
            </c:txPr>
            <c:dLblPos val="inEnd"/>
            <c:showLegendKey val="0"/>
            <c:showVal val="1"/>
            <c:showCatName val="1"/>
            <c:showSerName val="0"/>
            <c:showPercent val="0"/>
            <c:showBubbleSize val="0"/>
            <c:separator> </c:separator>
            <c:showLeaderLines val="1"/>
            <c:leaderLines>
              <c:spPr>
                <a:ln w="9525">
                  <a:solidFill>
                    <a:schemeClr val="tx1">
                      <a:lumMod val="35000"/>
                      <a:lumOff val="65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Sheet1!$A$2:$A$7</c:f>
              <c:strCache>
                <c:ptCount val="5"/>
                <c:pt idx="0">
                  <c:v>기저귀</c:v>
                </c:pt>
                <c:pt idx="1">
                  <c:v>기타</c:v>
                </c:pt>
                <c:pt idx="2">
                  <c:v>수유용품</c:v>
                </c:pt>
                <c:pt idx="3">
                  <c:v>유아용품 외</c:v>
                </c:pt>
                <c:pt idx="4">
                  <c:v>체험팩</c:v>
                </c:pt>
              </c:strCache>
            </c:strRef>
          </c:cat>
          <c:val>
            <c:numRef>
              <c:f>Sheet1!$B$2:$B$7</c:f>
              <c:numCache>
                <c:formatCode>0%</c:formatCode>
                <c:ptCount val="6"/>
                <c:pt idx="0">
                  <c:v>0.34699999999999998</c:v>
                </c:pt>
                <c:pt idx="1">
                  <c:v>0.15</c:v>
                </c:pt>
                <c:pt idx="2">
                  <c:v>0.125</c:v>
                </c:pt>
                <c:pt idx="3">
                  <c:v>0.20899999999999999</c:v>
                </c:pt>
                <c:pt idx="4">
                  <c:v>0.16900000000000001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D25A-4DCD-8992-32888E343FF4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dPt>
            <c:idx val="0"/>
            <c:bubble3D val="0"/>
            <c:spPr>
              <a:gradFill rotWithShape="1">
                <a:gsLst>
                  <a:gs pos="0">
                    <a:schemeClr val="accent2">
                      <a:tint val="50000"/>
                      <a:lumMod val="110000"/>
                      <a:satMod val="105000"/>
                      <a:tint val="67000"/>
                    </a:schemeClr>
                  </a:gs>
                  <a:gs pos="50000">
                    <a:schemeClr val="accent2">
                      <a:tint val="50000"/>
                      <a:lumMod val="105000"/>
                      <a:satMod val="103000"/>
                      <a:tint val="73000"/>
                    </a:schemeClr>
                  </a:gs>
                  <a:gs pos="100000">
                    <a:schemeClr val="accent2">
                      <a:tint val="50000"/>
                      <a:lumMod val="105000"/>
                      <a:satMod val="109000"/>
                      <a:tint val="81000"/>
                    </a:schemeClr>
                  </a:gs>
                </a:gsLst>
                <a:lin ang="5400000" scaled="0"/>
              </a:gradFill>
              <a:ln w="9525" cap="flat" cmpd="sng" algn="ctr">
                <a:solidFill>
                  <a:schemeClr val="accent2">
                    <a:tint val="50000"/>
                    <a:shade val="95000"/>
                  </a:schemeClr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CE84-457D-B608-11251669F6B9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tint val="70000"/>
                      <a:lumMod val="110000"/>
                      <a:satMod val="105000"/>
                      <a:tint val="67000"/>
                    </a:schemeClr>
                  </a:gs>
                  <a:gs pos="50000">
                    <a:schemeClr val="accent2">
                      <a:tint val="70000"/>
                      <a:lumMod val="105000"/>
                      <a:satMod val="103000"/>
                      <a:tint val="73000"/>
                    </a:schemeClr>
                  </a:gs>
                  <a:gs pos="100000">
                    <a:schemeClr val="accent2">
                      <a:tint val="70000"/>
                      <a:lumMod val="105000"/>
                      <a:satMod val="109000"/>
                      <a:tint val="81000"/>
                    </a:schemeClr>
                  </a:gs>
                </a:gsLst>
                <a:lin ang="5400000" scaled="0"/>
              </a:gradFill>
              <a:ln w="9525" cap="flat" cmpd="sng" algn="ctr">
                <a:solidFill>
                  <a:schemeClr val="accent2">
                    <a:tint val="70000"/>
                    <a:shade val="95000"/>
                  </a:schemeClr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3-CE84-457D-B608-11251669F6B9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chemeClr val="accent2">
                      <a:tint val="90000"/>
                      <a:lumMod val="110000"/>
                      <a:satMod val="105000"/>
                      <a:tint val="67000"/>
                    </a:schemeClr>
                  </a:gs>
                  <a:gs pos="50000">
                    <a:schemeClr val="accent2">
                      <a:tint val="90000"/>
                      <a:lumMod val="105000"/>
                      <a:satMod val="103000"/>
                      <a:tint val="73000"/>
                    </a:schemeClr>
                  </a:gs>
                  <a:gs pos="100000">
                    <a:schemeClr val="accent2">
                      <a:tint val="90000"/>
                      <a:lumMod val="105000"/>
                      <a:satMod val="109000"/>
                      <a:tint val="81000"/>
                    </a:schemeClr>
                  </a:gs>
                </a:gsLst>
                <a:lin ang="5400000" scaled="0"/>
              </a:gradFill>
              <a:ln w="9525" cap="flat" cmpd="sng" algn="ctr">
                <a:solidFill>
                  <a:schemeClr val="accent2">
                    <a:tint val="90000"/>
                    <a:shade val="95000"/>
                  </a:schemeClr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5-CE84-457D-B608-11251669F6B9}"/>
              </c:ext>
            </c:extLst>
          </c:dPt>
          <c:dPt>
            <c:idx val="3"/>
            <c:bubble3D val="0"/>
            <c:spPr>
              <a:gradFill rotWithShape="1">
                <a:gsLst>
                  <a:gs pos="0">
                    <a:schemeClr val="accent2">
                      <a:shade val="90000"/>
                      <a:lumMod val="110000"/>
                      <a:satMod val="105000"/>
                      <a:tint val="67000"/>
                    </a:schemeClr>
                  </a:gs>
                  <a:gs pos="50000">
                    <a:schemeClr val="accent2">
                      <a:shade val="90000"/>
                      <a:lumMod val="105000"/>
                      <a:satMod val="103000"/>
                      <a:tint val="73000"/>
                    </a:schemeClr>
                  </a:gs>
                  <a:gs pos="100000">
                    <a:schemeClr val="accent2">
                      <a:shade val="90000"/>
                      <a:lumMod val="105000"/>
                      <a:satMod val="109000"/>
                      <a:tint val="81000"/>
                    </a:schemeClr>
                  </a:gs>
                </a:gsLst>
                <a:lin ang="5400000" scaled="0"/>
              </a:gradFill>
              <a:ln w="9525" cap="flat" cmpd="sng" algn="ctr">
                <a:solidFill>
                  <a:schemeClr val="accent2">
                    <a:shade val="90000"/>
                    <a:shade val="95000"/>
                  </a:schemeClr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7-CE84-457D-B608-11251669F6B9}"/>
              </c:ext>
            </c:extLst>
          </c:dPt>
          <c:dPt>
            <c:idx val="4"/>
            <c:bubble3D val="0"/>
            <c:spPr>
              <a:gradFill rotWithShape="1">
                <a:gsLst>
                  <a:gs pos="0">
                    <a:schemeClr val="accent2">
                      <a:shade val="70000"/>
                      <a:lumMod val="110000"/>
                      <a:satMod val="105000"/>
                      <a:tint val="67000"/>
                    </a:schemeClr>
                  </a:gs>
                  <a:gs pos="50000">
                    <a:schemeClr val="accent2">
                      <a:shade val="70000"/>
                      <a:lumMod val="105000"/>
                      <a:satMod val="103000"/>
                      <a:tint val="73000"/>
                    </a:schemeClr>
                  </a:gs>
                  <a:gs pos="100000">
                    <a:schemeClr val="accent2">
                      <a:shade val="70000"/>
                      <a:lumMod val="105000"/>
                      <a:satMod val="109000"/>
                      <a:tint val="81000"/>
                    </a:schemeClr>
                  </a:gs>
                </a:gsLst>
                <a:lin ang="5400000" scaled="0"/>
              </a:gradFill>
              <a:ln w="9525" cap="flat" cmpd="sng" algn="ctr">
                <a:solidFill>
                  <a:schemeClr val="accent2">
                    <a:shade val="70000"/>
                    <a:shade val="95000"/>
                  </a:schemeClr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9-CE84-457D-B608-11251669F6B9}"/>
              </c:ext>
            </c:extLst>
          </c:dPt>
          <c:dPt>
            <c:idx val="5"/>
            <c:bubble3D val="0"/>
            <c:spPr>
              <a:gradFill rotWithShape="1">
                <a:gsLst>
                  <a:gs pos="0">
                    <a:schemeClr val="accent2">
                      <a:shade val="50000"/>
                      <a:lumMod val="110000"/>
                      <a:satMod val="105000"/>
                      <a:tint val="67000"/>
                    </a:schemeClr>
                  </a:gs>
                  <a:gs pos="50000">
                    <a:schemeClr val="accent2">
                      <a:shade val="50000"/>
                      <a:lumMod val="105000"/>
                      <a:satMod val="103000"/>
                      <a:tint val="73000"/>
                    </a:schemeClr>
                  </a:gs>
                  <a:gs pos="100000">
                    <a:schemeClr val="accent2">
                      <a:shade val="50000"/>
                      <a:lumMod val="105000"/>
                      <a:satMod val="109000"/>
                      <a:tint val="81000"/>
                    </a:schemeClr>
                  </a:gs>
                </a:gsLst>
                <a:lin ang="5400000" scaled="0"/>
              </a:gradFill>
              <a:ln w="9525" cap="flat" cmpd="sng" algn="ctr">
                <a:solidFill>
                  <a:schemeClr val="accent2">
                    <a:shade val="50000"/>
                    <a:shade val="95000"/>
                  </a:schemeClr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B-CE84-457D-B608-11251669F6B9}"/>
              </c:ext>
            </c:extLst>
          </c:dPt>
          <c:dLbls>
            <c:dLbl>
              <c:idx val="0"/>
              <c:dLblPos val="inEnd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CE84-457D-B608-11251669F6B9}"/>
                </c:ext>
              </c:extLst>
            </c:dLbl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overflow" horzOverflow="overflow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  <a:cs typeface="+mn-cs"/>
                  </a:defRPr>
                </a:pPr>
                <a:endParaRPr lang="ko-KR"/>
              </a:p>
            </c:txPr>
            <c:dLblPos val="inEnd"/>
            <c:showLegendKey val="0"/>
            <c:showVal val="1"/>
            <c:showCatName val="1"/>
            <c:showSerName val="0"/>
            <c:showPercent val="0"/>
            <c:showBubbleSize val="0"/>
            <c:separator> </c:separator>
            <c:showLeaderLines val="1"/>
            <c:leaderLines>
              <c:spPr>
                <a:ln w="9525">
                  <a:solidFill>
                    <a:schemeClr val="tx1">
                      <a:lumMod val="35000"/>
                      <a:lumOff val="65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Sheet1!$A$2:$A$7</c:f>
              <c:strCache>
                <c:ptCount val="5"/>
                <c:pt idx="0">
                  <c:v>기저귀</c:v>
                </c:pt>
                <c:pt idx="1">
                  <c:v>기타</c:v>
                </c:pt>
                <c:pt idx="2">
                  <c:v>수유용품</c:v>
                </c:pt>
                <c:pt idx="3">
                  <c:v>유아용품 외</c:v>
                </c:pt>
                <c:pt idx="4">
                  <c:v>체험팩</c:v>
                </c:pt>
              </c:strCache>
            </c:strRef>
          </c:cat>
          <c:val>
            <c:numRef>
              <c:f>Sheet1!$B$2:$B$7</c:f>
              <c:numCache>
                <c:formatCode>0%</c:formatCode>
                <c:ptCount val="6"/>
                <c:pt idx="0">
                  <c:v>0.33900000000000002</c:v>
                </c:pt>
                <c:pt idx="1">
                  <c:v>0.154</c:v>
                </c:pt>
                <c:pt idx="2">
                  <c:v>0.123</c:v>
                </c:pt>
                <c:pt idx="3">
                  <c:v>0.216</c:v>
                </c:pt>
                <c:pt idx="4">
                  <c:v>0.16900000000000001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CE84-457D-B608-11251669F6B9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rgbClr val="F7B9A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5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  <a:cs typeface="+mn-cs"/>
                  </a:defRPr>
                </a:pPr>
                <a:endParaRPr lang="ko-KR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Sheet1!$A$2:$A$8</c:f>
              <c:strCache>
                <c:ptCount val="7"/>
                <c:pt idx="0">
                  <c:v>f1</c:v>
                </c:pt>
                <c:pt idx="1">
                  <c:v>f2</c:v>
                </c:pt>
                <c:pt idx="2">
                  <c:v>f3</c:v>
                </c:pt>
                <c:pt idx="3">
                  <c:v>f4</c:v>
                </c:pt>
                <c:pt idx="4">
                  <c:v>f5</c:v>
                </c:pt>
                <c:pt idx="5">
                  <c:v>f6</c:v>
                </c:pt>
                <c:pt idx="6">
                  <c:v>f7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31599.91</c:v>
                </c:pt>
                <c:pt idx="1">
                  <c:v>31828.232</c:v>
                </c:pt>
                <c:pt idx="2">
                  <c:v>36680.248</c:v>
                </c:pt>
                <c:pt idx="3">
                  <c:v>31619.973999999998</c:v>
                </c:pt>
                <c:pt idx="4">
                  <c:v>31446.31</c:v>
                </c:pt>
                <c:pt idx="5">
                  <c:v>41155.156900000002</c:v>
                </c:pt>
                <c:pt idx="6">
                  <c:v>31615.825000000001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C76-4A17-9638-B944E4F242CB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80"/>
        <c:overlap val="25"/>
        <c:axId val="894322376"/>
        <c:axId val="894320408"/>
      </c:barChart>
      <c:catAx>
        <c:axId val="89432237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1587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none" spc="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defRPr>
            </a:pPr>
            <a:endParaRPr lang="ko-KR"/>
          </a:p>
        </c:txPr>
        <c:crossAx val="894320408"/>
        <c:crosses val="autoZero"/>
        <c:auto val="1"/>
        <c:lblAlgn val="ctr"/>
        <c:lblOffset val="100"/>
        <c:noMultiLvlLbl val="0"/>
      </c:catAx>
      <c:valAx>
        <c:axId val="894320408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8943223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오차값</c:v>
                </c:pt>
              </c:strCache>
            </c:strRef>
          </c:tx>
          <c:spPr>
            <a:solidFill>
              <a:srgbClr val="FDAF90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Sheet1!$A$2:$A$6</c:f>
              <c:numCache>
                <c:formatCode>General</c:formatCode>
                <c:ptCount val="5"/>
                <c:pt idx="0">
                  <c:v>100000</c:v>
                </c:pt>
                <c:pt idx="1">
                  <c:v>50000</c:v>
                </c:pt>
                <c:pt idx="2">
                  <c:v>30000</c:v>
                </c:pt>
                <c:pt idx="3">
                  <c:v>25000</c:v>
                </c:pt>
                <c:pt idx="4">
                  <c:v>20000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31615.83</c:v>
                </c:pt>
                <c:pt idx="1">
                  <c:v>31346.02</c:v>
                </c:pt>
                <c:pt idx="2">
                  <c:v>31326.07</c:v>
                </c:pt>
                <c:pt idx="3">
                  <c:v>31346.02</c:v>
                </c:pt>
                <c:pt idx="4">
                  <c:v>30737.15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AE1-444F-8810-115B6F5F337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760145592"/>
        <c:axId val="760144936"/>
      </c:barChart>
      <c:catAx>
        <c:axId val="7601455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defRPr>
            </a:pPr>
            <a:endParaRPr lang="ko-KR"/>
          </a:p>
        </c:txPr>
        <c:crossAx val="760144936"/>
        <c:crosses val="autoZero"/>
        <c:auto val="1"/>
        <c:lblAlgn val="ctr"/>
        <c:lblOffset val="100"/>
        <c:noMultiLvlLbl val="0"/>
      </c:catAx>
      <c:valAx>
        <c:axId val="76014493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defRPr>
            </a:pPr>
            <a:endParaRPr lang="ko-KR"/>
          </a:p>
        </c:txPr>
        <c:crossAx val="76014559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Reversed" id="22">
  <a:schemeClr val="accent2"/>
</cs:colorStyle>
</file>

<file path=ppt/charts/colors10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11.xml><?xml version="1.0" encoding="utf-8"?>
<cs:colorStyle xmlns:cs="http://schemas.microsoft.com/office/drawing/2012/chartStyle" xmlns:a="http://schemas.openxmlformats.org/drawingml/2006/main" meth="withinLinearReversed" id="22">
  <a:schemeClr val="accent2"/>
</cs:colorStyle>
</file>

<file path=ppt/charts/colors2.xml><?xml version="1.0" encoding="utf-8"?>
<cs:colorStyle xmlns:cs="http://schemas.microsoft.com/office/drawing/2012/chartStyle" xmlns:a="http://schemas.openxmlformats.org/drawingml/2006/main" meth="withinLinearReversed" id="22">
  <a:schemeClr val="accent2"/>
</cs:colorStyle>
</file>

<file path=ppt/charts/colors3.xml><?xml version="1.0" encoding="utf-8"?>
<cs:colorStyle xmlns:cs="http://schemas.microsoft.com/office/drawing/2012/chartStyle" xmlns:a="http://schemas.openxmlformats.org/drawingml/2006/main" meth="withinLinearReversed" id="22">
  <a:schemeClr val="accent2"/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withinLinearReversed" id="22">
  <a:schemeClr val="accent2"/>
</cs:colorStyle>
</file>

<file path=ppt/charts/colors6.xml><?xml version="1.0" encoding="utf-8"?>
<cs:colorStyle xmlns:cs="http://schemas.microsoft.com/office/drawing/2012/chartStyle" xmlns:a="http://schemas.openxmlformats.org/drawingml/2006/main" meth="withinLinearReversed" id="22">
  <a:schemeClr val="accent2"/>
</cs:colorStyle>
</file>

<file path=ppt/charts/colors7.xml><?xml version="1.0" encoding="utf-8"?>
<cs:colorStyle xmlns:cs="http://schemas.microsoft.com/office/drawing/2012/chartStyle" xmlns:a="http://schemas.openxmlformats.org/drawingml/2006/main" meth="withinLinearReversed" id="22">
  <a:schemeClr val="accent2"/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style1.xml><?xml version="1.0" encoding="utf-8"?>
<cs:chartStyle xmlns:cs="http://schemas.microsoft.com/office/drawing/2012/chartStyle" xmlns:a="http://schemas.openxmlformats.org/drawingml/2006/main" id="21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587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 cap="none" spc="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50000"/>
          <a:lumOff val="50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>
            <a:alpha val="70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 baseline="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2128" b="0" i="0" kern="1200" cap="none" spc="5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587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 spc="20" baseline="0"/>
  </cs:valueAxis>
  <cs:wall>
    <cs:lnRef idx="0"/>
    <cs:fillRef idx="0"/>
    <cs:effectRef idx="0"/>
    <cs:fontRef idx="minor">
      <a:schemeClr val="dk1"/>
    </cs:fontRef>
  </cs:wall>
</cs:chartStyle>
</file>

<file path=ppt/charts/style10.xml><?xml version="1.0" encoding="utf-8"?>
<cs:chartStyle xmlns:cs="http://schemas.microsoft.com/office/drawing/2012/chartStyle" xmlns:a="http://schemas.openxmlformats.org/drawingml/2006/main" id="3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11.xml><?xml version="1.0" encoding="utf-8"?>
<cs:chartStyle xmlns:cs="http://schemas.microsoft.com/office/drawing/2012/chartStyle" xmlns:a="http://schemas.openxmlformats.org/drawingml/2006/main" id="254">
  <cs:axisTitle>
    <cs:lnRef idx="0"/>
    <cs:fillRef idx="0"/>
    <cs:effectRef idx="0"/>
    <cs:fontRef idx="minor">
      <a:schemeClr val="tx1">
        <a:lumMod val="50000"/>
        <a:lumOff val="50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/>
    <cs:fillRef idx="2">
      <cs:styleClr val="auto"/>
    </cs:fillRef>
    <cs:effectRef idx="1"/>
    <cs:fontRef idx="minor">
      <a:schemeClr val="dk1"/>
    </cs:fontRef>
    <cs:spPr/>
  </cs:dataPoint3D>
  <cs:dataPointLine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158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4"/>
  <cs:dataPointWirefram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1862" kern="1200" cap="none" spc="20" baseline="0"/>
  </cs:title>
  <cs:trendlin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4">
  <cs:axisTitle>
    <cs:lnRef idx="0"/>
    <cs:fillRef idx="0"/>
    <cs:effectRef idx="0"/>
    <cs:fontRef idx="minor">
      <a:schemeClr val="tx1">
        <a:lumMod val="50000"/>
        <a:lumOff val="50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/>
    <cs:fillRef idx="2">
      <cs:styleClr val="auto"/>
    </cs:fillRef>
    <cs:effectRef idx="1"/>
    <cs:fontRef idx="minor">
      <a:schemeClr val="dk1"/>
    </cs:fontRef>
    <cs:spPr/>
  </cs:dataPoint3D>
  <cs:dataPointLine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158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4"/>
  <cs:dataPointWirefram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1862" kern="1200" cap="none" spc="20" baseline="0"/>
  </cs:title>
  <cs:trendlin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1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587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 cap="none" spc="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50000"/>
          <a:lumOff val="50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>
            <a:alpha val="70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 baseline="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2128" b="0" i="0" kern="1200" cap="none" spc="5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587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 spc="20" baseline="0"/>
  </cs:valueAxis>
  <cs:wall>
    <cs:lnRef idx="0"/>
    <cs:fillRef idx="0"/>
    <cs:effectRef idx="0"/>
    <cs:fontRef idx="minor">
      <a:schemeClr val="dk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54">
  <cs:axisTitle>
    <cs:lnRef idx="0"/>
    <cs:fillRef idx="0"/>
    <cs:effectRef idx="0"/>
    <cs:fontRef idx="minor">
      <a:schemeClr val="tx1">
        <a:lumMod val="50000"/>
        <a:lumOff val="50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/>
    <cs:fillRef idx="2">
      <cs:styleClr val="auto"/>
    </cs:fillRef>
    <cs:effectRef idx="1"/>
    <cs:fontRef idx="minor">
      <a:schemeClr val="dk1"/>
    </cs:fontRef>
    <cs:spPr/>
  </cs:dataPoint3D>
  <cs:dataPointLine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158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4"/>
  <cs:dataPointWirefram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1862" kern="1200" cap="none" spc="20" baseline="0"/>
  </cs:title>
  <cs:trendlin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254">
  <cs:axisTitle>
    <cs:lnRef idx="0"/>
    <cs:fillRef idx="0"/>
    <cs:effectRef idx="0"/>
    <cs:fontRef idx="minor">
      <a:schemeClr val="tx1">
        <a:lumMod val="50000"/>
        <a:lumOff val="50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/>
    <cs:fillRef idx="2">
      <cs:styleClr val="auto"/>
    </cs:fillRef>
    <cs:effectRef idx="1"/>
    <cs:fontRef idx="minor">
      <a:schemeClr val="dk1"/>
    </cs:fontRef>
    <cs:spPr/>
  </cs:dataPoint3D>
  <cs:dataPointLine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158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4"/>
  <cs:dataPointWirefram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1862" kern="1200" cap="none" spc="20" baseline="0"/>
  </cs:title>
  <cs:trendlin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7.xml><?xml version="1.0" encoding="utf-8"?>
<cs:chartStyle xmlns:cs="http://schemas.microsoft.com/office/drawing/2012/chartStyle" xmlns:a="http://schemas.openxmlformats.org/drawingml/2006/main" id="254">
  <cs:axisTitle>
    <cs:lnRef idx="0"/>
    <cs:fillRef idx="0"/>
    <cs:effectRef idx="0"/>
    <cs:fontRef idx="minor">
      <a:schemeClr val="tx1">
        <a:lumMod val="50000"/>
        <a:lumOff val="50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/>
    <cs:fillRef idx="2">
      <cs:styleClr val="auto"/>
    </cs:fillRef>
    <cs:effectRef idx="1"/>
    <cs:fontRef idx="minor">
      <a:schemeClr val="dk1"/>
    </cs:fontRef>
    <cs:spPr/>
  </cs:dataPoint3D>
  <cs:dataPointLine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158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4"/>
  <cs:dataPointWirefram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1862" kern="1200" cap="none" spc="20" baseline="0"/>
  </cs:title>
  <cs:trendlin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8.xml><?xml version="1.0" encoding="utf-8"?>
<cs:chartStyle xmlns:cs="http://schemas.microsoft.com/office/drawing/2012/chartStyle" xmlns:a="http://schemas.openxmlformats.org/drawingml/2006/main" id="21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587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 cap="none" spc="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50000"/>
          <a:lumOff val="50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>
            <a:alpha val="70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 baseline="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2128" b="0" i="0" kern="1200" cap="none" spc="5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587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 spc="20" baseline="0"/>
  </cs:valueAxis>
  <cs:wall>
    <cs:lnRef idx="0"/>
    <cs:fillRef idx="0"/>
    <cs:effectRef idx="0"/>
    <cs:fontRef idx="minor">
      <a:schemeClr val="dk1"/>
    </cs:fontRef>
  </cs:wall>
</cs:chartStyle>
</file>

<file path=ppt/charts/style9.xml><?xml version="1.0" encoding="utf-8"?>
<cs:chartStyle xmlns:cs="http://schemas.microsoft.com/office/drawing/2012/chartStyle" xmlns:a="http://schemas.openxmlformats.org/drawingml/2006/main" id="3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0.07186</cdr:x>
      <cdr:y>0.02531</cdr:y>
    </cdr:from>
    <cdr:to>
      <cdr:x>0.95489</cdr:x>
      <cdr:y>0.65238</cdr:y>
    </cdr:to>
    <cdr:grpSp>
      <cdr:nvGrpSpPr>
        <cdr:cNvPr id="7" name="그룹 6">
          <a:extLst xmlns:a="http://schemas.openxmlformats.org/drawingml/2006/main">
            <a:ext uri="{FF2B5EF4-FFF2-40B4-BE49-F238E27FC236}">
              <a16:creationId xmlns:a16="http://schemas.microsoft.com/office/drawing/2014/main" id="{9805A104-6EBE-30B0-65E0-694A64CF9BC2}"/>
            </a:ext>
          </a:extLst>
        </cdr:cNvPr>
        <cdr:cNvGrpSpPr/>
      </cdr:nvGrpSpPr>
      <cdr:grpSpPr>
        <a:xfrm xmlns:a="http://schemas.openxmlformats.org/drawingml/2006/main">
          <a:off x="194023" y="104587"/>
          <a:ext cx="2384199" cy="2591201"/>
          <a:chOff x="259181" y="137136"/>
          <a:chExt cx="3184848" cy="3397895"/>
        </a:xfrm>
      </cdr:grpSpPr>
      <cdr:sp macro="" textlink="">
        <cdr:nvSpPr>
          <cdr:cNvPr id="3" name="TextBox 2">
            <a:extLst xmlns:a="http://schemas.openxmlformats.org/drawingml/2006/main">
              <a:ext uri="{FF2B5EF4-FFF2-40B4-BE49-F238E27FC236}">
                <a16:creationId xmlns:a16="http://schemas.microsoft.com/office/drawing/2014/main" id="{9E1F4C53-9E3B-6F71-68F8-74DFCD4AC7ED}"/>
              </a:ext>
            </a:extLst>
          </cdr:cNvPr>
          <cdr:cNvSpPr txBox="1"/>
        </cdr:nvSpPr>
        <cdr:spPr>
          <a:xfrm xmlns:a="http://schemas.openxmlformats.org/drawingml/2006/main">
            <a:off x="259181" y="2933653"/>
            <a:ext cx="818543" cy="601378"/>
          </a:xfrm>
          <a:prstGeom xmlns:a="http://schemas.openxmlformats.org/drawingml/2006/main" prst="rect">
            <a:avLst/>
          </a:prstGeom>
        </cdr:spPr>
        <cdr:txBody>
          <a:bodyPr xmlns:a="http://schemas.openxmlformats.org/drawingml/2006/main" vertOverflow="clip" wrap="square" rtlCol="0"/>
          <a:lstStyle xmlns:a="http://schemas.openxmlformats.org/drawingml/2006/main"/>
          <a:p xmlns:a="http://schemas.openxmlformats.org/drawingml/2006/main"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</a:t>
            </a:r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조</a:t>
            </a:r>
            <a:endParaRPr lang="en-US" altLang="ko-KR" sz="1100" dirty="0">
              <a:solidFill>
                <a:schemeClr val="tx1">
                  <a:lumMod val="75000"/>
                  <a:lumOff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 xmlns:a="http://schemas.openxmlformats.org/drawingml/2006/main"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9,159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cdr:txBody>
      </cdr:sp>
      <cdr:sp macro="" textlink="">
        <cdr:nvSpPr>
          <cdr:cNvPr id="4" name="TextBox 1">
            <a:extLst xmlns:a="http://schemas.openxmlformats.org/drawingml/2006/main">
              <a:ext uri="{FF2B5EF4-FFF2-40B4-BE49-F238E27FC236}">
                <a16:creationId xmlns:a16="http://schemas.microsoft.com/office/drawing/2014/main" id="{5E1A32FB-47E9-BCF9-271E-A2357B21EAB0}"/>
              </a:ext>
            </a:extLst>
          </cdr:cNvPr>
          <cdr:cNvSpPr txBox="1"/>
        </cdr:nvSpPr>
        <cdr:spPr>
          <a:xfrm xmlns:a="http://schemas.openxmlformats.org/drawingml/2006/main">
            <a:off x="1021044" y="2555803"/>
            <a:ext cx="819005" cy="490658"/>
          </a:xfrm>
          <a:prstGeom xmlns:a="http://schemas.openxmlformats.org/drawingml/2006/main" prst="rect">
            <a:avLst/>
          </a:prstGeom>
        </cdr:spPr>
        <cdr:txBody>
          <a:bodyPr xmlns:a="http://schemas.openxmlformats.org/drawingml/2006/main" wrap="square" rtlCol="0"/>
          <a:lstStyle xmlns:a="http://schemas.openxmlformats.org/drawingml/2006/main"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 xmlns:a="http://schemas.openxmlformats.org/drawingml/2006/main"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</a:t>
            </a:r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조</a:t>
            </a:r>
            <a:endParaRPr lang="en-US" altLang="ko-KR" sz="1100" dirty="0">
              <a:solidFill>
                <a:schemeClr val="tx1">
                  <a:lumMod val="75000"/>
                  <a:lumOff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 xmlns:a="http://schemas.openxmlformats.org/drawingml/2006/main"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6,846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cdr:txBody>
      </cdr:sp>
      <cdr:sp macro="" textlink="">
        <cdr:nvSpPr>
          <cdr:cNvPr id="5" name="TextBox 1">
            <a:extLst xmlns:a="http://schemas.openxmlformats.org/drawingml/2006/main">
              <a:ext uri="{FF2B5EF4-FFF2-40B4-BE49-F238E27FC236}">
                <a16:creationId xmlns:a16="http://schemas.microsoft.com/office/drawing/2014/main" id="{2E50BD57-C91D-26B1-F42E-7CBF7DF9967B}"/>
              </a:ext>
            </a:extLst>
          </cdr:cNvPr>
          <cdr:cNvSpPr txBox="1"/>
        </cdr:nvSpPr>
        <cdr:spPr>
          <a:xfrm xmlns:a="http://schemas.openxmlformats.org/drawingml/2006/main">
            <a:off x="1838342" y="1578689"/>
            <a:ext cx="768780" cy="490658"/>
          </a:xfrm>
          <a:prstGeom xmlns:a="http://schemas.openxmlformats.org/drawingml/2006/main" prst="rect">
            <a:avLst/>
          </a:prstGeom>
        </cdr:spPr>
        <cdr:txBody>
          <a:bodyPr xmlns:a="http://schemas.openxmlformats.org/drawingml/2006/main" wrap="square" rtlCol="0"/>
          <a:lstStyle xmlns:a="http://schemas.openxmlformats.org/drawingml/2006/main"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 xmlns:a="http://schemas.openxmlformats.org/drawingml/2006/main"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</a:t>
            </a:r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조</a:t>
            </a:r>
            <a:endParaRPr lang="en-US" altLang="ko-KR" sz="1100" dirty="0">
              <a:solidFill>
                <a:schemeClr val="tx1">
                  <a:lumMod val="75000"/>
                  <a:lumOff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 xmlns:a="http://schemas.openxmlformats.org/drawingml/2006/main"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4,227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cdr:txBody>
      </cdr:sp>
      <cdr:sp macro="" textlink="">
        <cdr:nvSpPr>
          <cdr:cNvPr id="6" name="TextBox 1">
            <a:extLst xmlns:a="http://schemas.openxmlformats.org/drawingml/2006/main">
              <a:ext uri="{FF2B5EF4-FFF2-40B4-BE49-F238E27FC236}">
                <a16:creationId xmlns:a16="http://schemas.microsoft.com/office/drawing/2014/main" id="{97D1A7F3-F108-7C14-87B1-7AF595536FDC}"/>
              </a:ext>
            </a:extLst>
          </cdr:cNvPr>
          <cdr:cNvSpPr txBox="1"/>
        </cdr:nvSpPr>
        <cdr:spPr>
          <a:xfrm xmlns:a="http://schemas.openxmlformats.org/drawingml/2006/main">
            <a:off x="2652715" y="137136"/>
            <a:ext cx="791314" cy="490658"/>
          </a:xfrm>
          <a:prstGeom xmlns:a="http://schemas.openxmlformats.org/drawingml/2006/main" prst="rect">
            <a:avLst/>
          </a:prstGeom>
        </cdr:spPr>
        <cdr:txBody>
          <a:bodyPr xmlns:a="http://schemas.openxmlformats.org/drawingml/2006/main" wrap="square" rtlCol="0"/>
          <a:lstStyle xmlns:a="http://schemas.openxmlformats.org/drawingml/2006/main"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 xmlns:a="http://schemas.openxmlformats.org/drawingml/2006/main"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7</a:t>
            </a:r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조</a:t>
            </a:r>
            <a:endParaRPr lang="en-US" altLang="ko-KR" sz="1100" dirty="0">
              <a:solidFill>
                <a:schemeClr val="tx1">
                  <a:lumMod val="75000"/>
                  <a:lumOff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 xmlns:a="http://schemas.openxmlformats.org/drawingml/2006/main"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1,530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cdr:txBody>
      </cdr:sp>
    </cdr:grp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EA485B-552A-4722-A0A9-C195808B4BE0}" type="datetimeFigureOut">
              <a:rPr lang="ko-KR" altLang="en-US" smtClean="0"/>
              <a:t>2022-12-14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B5FE48-5795-407D-AC32-8C88D80A06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75755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B5FE48-5795-407D-AC32-8C88D80A068F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69377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연관관계가 </a:t>
            </a:r>
            <a:r>
              <a:rPr lang="ko-KR" altLang="en-US" dirty="0" err="1"/>
              <a:t>없어보인다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바는 </a:t>
            </a:r>
            <a:r>
              <a:rPr lang="ko-KR" altLang="en-US" dirty="0" err="1"/>
              <a:t>라인차트랑</a:t>
            </a:r>
            <a:r>
              <a:rPr lang="ko-KR" altLang="en-US" dirty="0"/>
              <a:t> 따로 </a:t>
            </a:r>
            <a:r>
              <a:rPr lang="ko-KR" altLang="en-US" dirty="0" err="1"/>
              <a:t>빼주기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B5FE48-5795-407D-AC32-8C88D80A068F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01735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ko-KR" altLang="en-US" b="0" i="0" dirty="0">
                <a:solidFill>
                  <a:srgbClr val="FFFFFF"/>
                </a:solidFill>
                <a:effectLst/>
                <a:latin typeface="DM Sans" pitchFamily="2" charset="0"/>
              </a:rPr>
              <a:t>배송일과 수요량은 관계가 없었기 때문에 시간에 흐름에 따라 수요량을 예측 하는 시계열 모델을 </a:t>
            </a:r>
            <a:r>
              <a:rPr lang="ko-KR" altLang="en-US" b="0" i="0" dirty="0" err="1">
                <a:solidFill>
                  <a:srgbClr val="FFFFFF"/>
                </a:solidFill>
                <a:effectLst/>
                <a:latin typeface="DM Sans" pitchFamily="2" charset="0"/>
              </a:rPr>
              <a:t>사용하기로한다</a:t>
            </a:r>
            <a:r>
              <a:rPr lang="en-US" altLang="ko-KR" b="0" i="0" dirty="0">
                <a:solidFill>
                  <a:srgbClr val="FFFFFF"/>
                </a:solidFill>
                <a:effectLst/>
                <a:latin typeface="DM Sans" pitchFamily="2" charset="0"/>
              </a:rPr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b="0" i="0" dirty="0">
                <a:solidFill>
                  <a:srgbClr val="FFFFFF"/>
                </a:solidFill>
                <a:effectLst/>
                <a:latin typeface="DM Sans" pitchFamily="2" charset="0"/>
              </a:rPr>
              <a:t>시계열 모델은 시간 데이터와 예측할 컬럼 외의 다른 컬럼은 필요 없다</a:t>
            </a:r>
            <a:r>
              <a:rPr lang="en-US" altLang="ko-KR" b="0" i="0" dirty="0">
                <a:solidFill>
                  <a:srgbClr val="FFFFFF"/>
                </a:solidFill>
                <a:effectLst/>
                <a:latin typeface="DM Sans" pitchFamily="2" charset="0"/>
              </a:rPr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b="0" i="0" dirty="0">
                <a:solidFill>
                  <a:srgbClr val="FFFFFF"/>
                </a:solidFill>
                <a:effectLst/>
                <a:latin typeface="DM Sans" pitchFamily="2" charset="0"/>
              </a:rPr>
              <a:t>기존 자사 데이터를 기반으로 구매일에 따른 물품판매량 그래프를 그려봤을 때 반복되는 트랜드나 시즌에 따라 변화되는 점이 보이지 않아서 </a:t>
            </a:r>
            <a:r>
              <a:rPr lang="en-US" altLang="ko-KR" b="0" i="0" dirty="0">
                <a:solidFill>
                  <a:srgbClr val="FFFFFF"/>
                </a:solidFill>
                <a:effectLst/>
                <a:latin typeface="DM Sans" pitchFamily="2" charset="0"/>
              </a:rPr>
              <a:t>Simple</a:t>
            </a:r>
            <a:r>
              <a:rPr lang="ko-KR" altLang="en-US" b="0" i="0" dirty="0" err="1">
                <a:solidFill>
                  <a:srgbClr val="FFFFFF"/>
                </a:solidFill>
                <a:effectLst/>
                <a:latin typeface="DM Sans" pitchFamily="2" charset="0"/>
              </a:rPr>
              <a:t>ㅇㅇ을</a:t>
            </a:r>
            <a:r>
              <a:rPr lang="ko-KR" altLang="en-US" b="0" i="0" dirty="0">
                <a:solidFill>
                  <a:srgbClr val="FFFFFF"/>
                </a:solidFill>
                <a:effectLst/>
                <a:latin typeface="DM Sans" pitchFamily="2" charset="0"/>
              </a:rPr>
              <a:t> 적합하다 판단</a:t>
            </a:r>
            <a:r>
              <a:rPr lang="en-US" altLang="ko-KR" b="0" i="0" dirty="0">
                <a:solidFill>
                  <a:srgbClr val="FFFFFF"/>
                </a:solidFill>
                <a:effectLst/>
                <a:latin typeface="DM Sans" pitchFamily="2" charset="0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B5FE48-5795-407D-AC32-8C88D80A068F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79227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ko-KR" altLang="en-US" dirty="0"/>
              <a:t>고객의 물품 구매일과 자사의 물품 판매량이 모두 중복인 행의 개수가 없는지 확인하였는데 중복은 없다는 것을 확인</a:t>
            </a:r>
            <a:r>
              <a:rPr lang="en-US" altLang="ko-KR" dirty="0"/>
              <a:t>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altLang="ko-KR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dirty="0"/>
              <a:t>구매일에는 이상치가 없는 것을 정렬을 통해 확인을 했다</a:t>
            </a:r>
            <a:r>
              <a:rPr lang="en-US" altLang="ko-KR" dirty="0"/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altLang="ko-KR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dirty="0"/>
              <a:t>물품판매량 이상치를 확인 하기 위해 </a:t>
            </a:r>
            <a:r>
              <a:rPr lang="en-US" altLang="ko-KR" dirty="0"/>
              <a:t>IQR</a:t>
            </a:r>
            <a:r>
              <a:rPr lang="ko-KR" altLang="en-US" dirty="0"/>
              <a:t>값을 사용하였습니다</a:t>
            </a:r>
            <a:r>
              <a:rPr lang="en-US" altLang="ko-KR" dirty="0"/>
              <a:t>. </a:t>
            </a:r>
            <a:r>
              <a:rPr lang="ko-KR" altLang="en-US" dirty="0"/>
              <a:t>빨간 수평선은 값들의 이상치</a:t>
            </a:r>
            <a:r>
              <a:rPr lang="en-US" altLang="ko-KR" dirty="0"/>
              <a:t>, </a:t>
            </a:r>
            <a:r>
              <a:rPr lang="ko-KR" altLang="en-US" dirty="0"/>
              <a:t>이상치 기준 값을 변경해주면서 모델의 정확도를 올릴 예정입니다</a:t>
            </a:r>
            <a:r>
              <a:rPr lang="en-US" altLang="ko-KR" dirty="0"/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dirty="0"/>
              <a:t>이상치 데이터가 많지 않기때문에 삭제해도 상관없다고 판단하였습니다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B5FE48-5795-407D-AC32-8C88D80A068F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23910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00 </a:t>
            </a:r>
            <a:r>
              <a:rPr lang="ko-KR" altLang="en-US" dirty="0"/>
              <a:t>모델 성능 개선을 위한 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B0600000101010101" charset="-127"/>
                <a:ea typeface="배달의민족 주아" panose="020B0600000101010101" charset="-127"/>
              </a:rPr>
              <a:t>이상치 기준선 이동 및 모델 옵션 다양화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altLang="ko-KR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dirty="0"/>
              <a:t>최초 </a:t>
            </a:r>
            <a:r>
              <a:rPr lang="ko-KR" altLang="en-US" dirty="0" err="1"/>
              <a:t>심플</a:t>
            </a:r>
            <a:r>
              <a:rPr lang="ko-KR" altLang="en-US" dirty="0"/>
              <a:t> 모델 예측 시각화와 </a:t>
            </a:r>
            <a:r>
              <a:rPr lang="ko-KR" altLang="en-US" dirty="0" err="1"/>
              <a:t>오차값을</a:t>
            </a:r>
            <a:r>
              <a:rPr lang="ko-KR" altLang="en-US" dirty="0"/>
              <a:t> </a:t>
            </a:r>
            <a:r>
              <a:rPr lang="ko-KR" altLang="en-US" dirty="0" err="1"/>
              <a:t>확인시</a:t>
            </a:r>
            <a:r>
              <a:rPr lang="ko-KR" altLang="en-US" dirty="0"/>
              <a:t> 생각보다 성능이 </a:t>
            </a:r>
            <a:r>
              <a:rPr lang="ko-KR" altLang="en-US" dirty="0" err="1"/>
              <a:t>별로임</a:t>
            </a:r>
            <a:r>
              <a:rPr lang="ko-KR" altLang="en-US" dirty="0"/>
              <a:t>  </a:t>
            </a:r>
            <a:r>
              <a:rPr lang="en-US" altLang="ko-KR" dirty="0"/>
              <a:t>- &gt; </a:t>
            </a:r>
            <a:r>
              <a:rPr lang="ko-KR" altLang="en-US" dirty="0"/>
              <a:t>최초 모델의 시각화 </a:t>
            </a:r>
            <a:r>
              <a:rPr lang="en-US" altLang="ko-KR" dirty="0"/>
              <a:t>/ </a:t>
            </a:r>
            <a:r>
              <a:rPr lang="ko-KR" altLang="en-US" dirty="0" err="1"/>
              <a:t>오차값</a:t>
            </a:r>
            <a:r>
              <a:rPr lang="ko-KR" altLang="en-US" dirty="0"/>
              <a:t> 확인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B5FE48-5795-407D-AC32-8C88D80A068F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04421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altLang="ko-KR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dirty="0" err="1"/>
              <a:t>오차값을</a:t>
            </a:r>
            <a:r>
              <a:rPr lang="ko-KR" altLang="en-US" dirty="0"/>
              <a:t> 줄이기 위해서 여러 모델에 다양한 옵션을 줘서 실험을 해보았습니다</a:t>
            </a:r>
            <a:r>
              <a:rPr lang="en-US" altLang="ko-KR" dirty="0"/>
              <a:t>,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00 </a:t>
            </a:r>
            <a:r>
              <a:rPr lang="ko-KR" altLang="en-US" dirty="0"/>
              <a:t>모델 성능 개선을 위한 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B0600000101010101" charset="-127"/>
                <a:ea typeface="배달의민족 주아" panose="020B0600000101010101" charset="-127"/>
              </a:rPr>
              <a:t>이상치 기준선 이동 및 모델 옵션 다양화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altLang="ko-KR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B5FE48-5795-407D-AC32-8C88D80A068F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32292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altLang="ko-KR" dirty="0"/>
              <a:t>f1 : Simple Exponential Smoothing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dirty="0"/>
              <a:t>f2 : Holt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dirty="0"/>
              <a:t>f3 : Holt</a:t>
            </a:r>
            <a:r>
              <a:rPr lang="ko-KR" altLang="en-US" dirty="0"/>
              <a:t>에 </a:t>
            </a:r>
            <a:r>
              <a:rPr lang="en-US" altLang="ko-KR" dirty="0"/>
              <a:t>exponential = True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dirty="0"/>
              <a:t>f4 : Holt</a:t>
            </a:r>
            <a:r>
              <a:rPr lang="ko-KR" altLang="en-US" dirty="0"/>
              <a:t>에 </a:t>
            </a:r>
            <a:r>
              <a:rPr lang="en-US" altLang="ko-KR" dirty="0" err="1"/>
              <a:t>damped_trend</a:t>
            </a:r>
            <a:r>
              <a:rPr lang="en-US" altLang="ko-KR" dirty="0"/>
              <a:t> = True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dirty="0"/>
              <a:t>f5 : Holt</a:t>
            </a:r>
            <a:r>
              <a:rPr lang="ko-KR" altLang="en-US" dirty="0"/>
              <a:t>에 </a:t>
            </a:r>
            <a:r>
              <a:rPr lang="en-US" altLang="ko-KR" dirty="0"/>
              <a:t>exponential</a:t>
            </a:r>
            <a:r>
              <a:rPr lang="ko-KR" altLang="en-US" dirty="0"/>
              <a:t>과 </a:t>
            </a:r>
            <a:r>
              <a:rPr lang="en-US" altLang="ko-KR" dirty="0" err="1"/>
              <a:t>damped_trend</a:t>
            </a:r>
            <a:r>
              <a:rPr lang="en-US" altLang="ko-KR" dirty="0"/>
              <a:t>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dirty="0"/>
              <a:t>f6 : HWES</a:t>
            </a:r>
            <a:r>
              <a:rPr lang="ko-KR" altLang="en-US" dirty="0"/>
              <a:t>에 </a:t>
            </a:r>
            <a:r>
              <a:rPr lang="en-US" altLang="ko-KR" dirty="0"/>
              <a:t>seasonal='add’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dirty="0"/>
              <a:t>f7 : HWES</a:t>
            </a:r>
            <a:r>
              <a:rPr lang="ko-KR" altLang="en-US" dirty="0"/>
              <a:t>에 </a:t>
            </a:r>
            <a:r>
              <a:rPr lang="en-US" altLang="ko-KR" dirty="0"/>
              <a:t>seasonal='</a:t>
            </a:r>
            <a:r>
              <a:rPr lang="en-US" altLang="ko-KR" dirty="0" err="1"/>
              <a:t>mul</a:t>
            </a:r>
            <a:r>
              <a:rPr lang="en-US" altLang="ko-KR" dirty="0"/>
              <a:t>’ – (</a:t>
            </a:r>
            <a:r>
              <a:rPr lang="ko-KR" altLang="en-US" b="0" i="0" dirty="0">
                <a:solidFill>
                  <a:srgbClr val="FFFFFF"/>
                </a:solidFill>
                <a:effectLst/>
                <a:latin typeface="DM Sans" pitchFamily="2" charset="0"/>
              </a:rPr>
              <a:t>계절성</a:t>
            </a:r>
            <a:r>
              <a:rPr lang="en-US" altLang="ko-KR" b="0" i="0" dirty="0">
                <a:solidFill>
                  <a:srgbClr val="FFFFFF"/>
                </a:solidFill>
                <a:effectLst/>
                <a:latin typeface="DM Sans" pitchFamily="2" charset="0"/>
              </a:rPr>
              <a:t>-</a:t>
            </a:r>
            <a:r>
              <a:rPr lang="ko-KR" altLang="en-US" b="0" i="0" dirty="0">
                <a:solidFill>
                  <a:srgbClr val="FFFFFF"/>
                </a:solidFill>
                <a:effectLst/>
                <a:latin typeface="DM Sans" pitchFamily="2" charset="0"/>
              </a:rPr>
              <a:t>계절성 변동이 시계열의 수준에 비례하게 변할 때</a:t>
            </a:r>
            <a:r>
              <a:rPr lang="en-US" altLang="ko-KR" b="0" i="0" dirty="0">
                <a:solidFill>
                  <a:srgbClr val="FFFFFF"/>
                </a:solidFill>
                <a:effectLst/>
                <a:latin typeface="DM Sans" pitchFamily="2" charset="0"/>
              </a:rPr>
              <a:t>)</a:t>
            </a:r>
            <a:endParaRPr lang="en-US" altLang="ko-KR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dirty="0"/>
              <a:t>다양한 조건을 가지고 모델을 만들었는데 </a:t>
            </a:r>
            <a:r>
              <a:rPr lang="en-US" altLang="ko-KR" dirty="0"/>
              <a:t>F4</a:t>
            </a:r>
            <a:r>
              <a:rPr lang="ko-KR" altLang="en-US" dirty="0"/>
              <a:t>와  </a:t>
            </a:r>
            <a:r>
              <a:rPr lang="en-US" altLang="ko-KR" dirty="0"/>
              <a:t>F7</a:t>
            </a:r>
            <a:r>
              <a:rPr lang="ko-KR" altLang="en-US" dirty="0"/>
              <a:t>이 오차가 제일 적었다</a:t>
            </a:r>
            <a:r>
              <a:rPr lang="en-US" altLang="ko-KR" dirty="0"/>
              <a:t>. </a:t>
            </a:r>
            <a:r>
              <a:rPr lang="ko-KR" altLang="en-US" dirty="0"/>
              <a:t>상세한 내역을 보았더니 </a:t>
            </a:r>
            <a:r>
              <a:rPr lang="en-US" altLang="ko-KR" dirty="0"/>
              <a:t>F7</a:t>
            </a:r>
            <a:r>
              <a:rPr lang="ko-KR" altLang="en-US" dirty="0"/>
              <a:t>이 제일 높았다</a:t>
            </a:r>
            <a:r>
              <a:rPr lang="en-US" altLang="ko-KR" dirty="0"/>
              <a:t>. </a:t>
            </a:r>
            <a:r>
              <a:rPr lang="ko-KR" altLang="en-US" dirty="0"/>
              <a:t>까지만 설명 </a:t>
            </a:r>
            <a:endParaRPr lang="en-US" altLang="ko-KR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dirty="0"/>
              <a:t>F4</a:t>
            </a:r>
            <a:r>
              <a:rPr lang="ko-KR" altLang="en-US" dirty="0"/>
              <a:t>는 </a:t>
            </a:r>
            <a:r>
              <a:rPr lang="en-US" altLang="ko-KR" dirty="0"/>
              <a:t>5</a:t>
            </a:r>
            <a:r>
              <a:rPr lang="ko-KR" altLang="en-US" dirty="0"/>
              <a:t>포인트 일치하고 </a:t>
            </a:r>
            <a:r>
              <a:rPr lang="en-US" altLang="ko-KR" dirty="0"/>
              <a:t>f7</a:t>
            </a:r>
            <a:r>
              <a:rPr lang="ko-KR" altLang="en-US" dirty="0"/>
              <a:t>은 </a:t>
            </a:r>
            <a:r>
              <a:rPr lang="en-US" altLang="ko-KR" dirty="0"/>
              <a:t>5</a:t>
            </a:r>
            <a:r>
              <a:rPr lang="ko-KR" altLang="en-US" dirty="0"/>
              <a:t>포인트 와 한구간이 일치하기 때문에 </a:t>
            </a:r>
            <a:r>
              <a:rPr lang="en-US" altLang="ko-KR" dirty="0"/>
              <a:t>f7</a:t>
            </a:r>
            <a:r>
              <a:rPr lang="ko-KR" altLang="en-US" dirty="0"/>
              <a:t>이 더 예측을 잘했다고 판단하여 </a:t>
            </a:r>
            <a:r>
              <a:rPr lang="en-US" altLang="ko-KR" dirty="0"/>
              <a:t>f7</a:t>
            </a:r>
            <a:r>
              <a:rPr lang="ko-KR" altLang="en-US" dirty="0"/>
              <a:t>을 쓰기로 결정</a:t>
            </a:r>
            <a:endParaRPr lang="en-US" altLang="ko-KR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dirty="0"/>
              <a:t>바 차트로 </a:t>
            </a:r>
            <a:r>
              <a:rPr lang="en-US" altLang="ko-KR" dirty="0"/>
              <a:t>5</a:t>
            </a:r>
            <a:r>
              <a:rPr lang="ko-KR" altLang="en-US" dirty="0"/>
              <a:t>만 </a:t>
            </a:r>
            <a:r>
              <a:rPr lang="ko-KR" altLang="en-US" dirty="0" err="1"/>
              <a:t>이동했을때</a:t>
            </a:r>
            <a:r>
              <a:rPr lang="ko-KR" altLang="en-US" dirty="0"/>
              <a:t> </a:t>
            </a:r>
            <a:r>
              <a:rPr lang="en-US" altLang="ko-KR" dirty="0"/>
              <a:t>- &gt; </a:t>
            </a:r>
            <a:r>
              <a:rPr lang="ko-KR" altLang="en-US" dirty="0"/>
              <a:t>이렇게 변한다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B5FE48-5795-407D-AC32-8C88D80A068F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28319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ko-KR" altLang="en-US" dirty="0"/>
              <a:t>다양한 기준선 변경에 따른 </a:t>
            </a:r>
            <a:r>
              <a:rPr lang="ko-KR" altLang="en-US" dirty="0" err="1"/>
              <a:t>오차값</a:t>
            </a:r>
            <a:r>
              <a:rPr lang="ko-KR" altLang="en-US" dirty="0"/>
              <a:t> 확인 결과 </a:t>
            </a:r>
            <a:r>
              <a:rPr lang="en-US" altLang="ko-KR" dirty="0"/>
              <a:t>F7 </a:t>
            </a:r>
            <a:r>
              <a:rPr lang="ko-KR" altLang="en-US" dirty="0"/>
              <a:t>모델 성능이 가장 좋았다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B5FE48-5795-407D-AC32-8C88D80A068F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84420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ko-KR" altLang="en-US" dirty="0"/>
              <a:t>이상치는 </a:t>
            </a:r>
            <a:r>
              <a:rPr lang="en-US" altLang="ko-KR" dirty="0"/>
              <a:t>IQR </a:t>
            </a:r>
            <a:r>
              <a:rPr lang="ko-KR" altLang="en-US" dirty="0"/>
              <a:t>값을 사용해서 제거</a:t>
            </a:r>
            <a:r>
              <a:rPr lang="en-US" altLang="ko-KR" dirty="0"/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dirty="0"/>
              <a:t>실제 값과 </a:t>
            </a:r>
            <a:r>
              <a:rPr lang="ko-KR" altLang="en-US" dirty="0" err="1"/>
              <a:t>예측값이</a:t>
            </a:r>
            <a:r>
              <a:rPr lang="ko-KR" altLang="en-US" dirty="0"/>
              <a:t> 조금 차이가 </a:t>
            </a:r>
            <a:r>
              <a:rPr lang="ko-KR" altLang="en-US" dirty="0" err="1"/>
              <a:t>있어보입니다</a:t>
            </a:r>
            <a:r>
              <a:rPr lang="en-US" altLang="ko-KR" dirty="0"/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altLang="ko-KR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dirty="0" err="1"/>
              <a:t>오차값을</a:t>
            </a:r>
            <a:r>
              <a:rPr lang="ko-KR" altLang="en-US" dirty="0"/>
              <a:t> 확인 해보니 오차가 작지 않음을 확인하여 다른 모델들도 확인 해보기로 하였습니다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B5FE48-5795-407D-AC32-8C88D80A068F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94699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B5FE48-5795-407D-AC32-8C88D80A068F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15693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B5FE48-5795-407D-AC32-8C88D80A068F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16688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B5FE48-5795-407D-AC32-8C88D80A068F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971248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월령</a:t>
            </a:r>
            <a:r>
              <a:rPr lang="ko-KR" altLang="en-US" dirty="0"/>
              <a:t> 이상치를 제거 하기 위해 </a:t>
            </a:r>
            <a:r>
              <a:rPr lang="en-US" altLang="ko-KR" b="1" u="sng" dirty="0">
                <a:solidFill>
                  <a:srgbClr val="FF0000"/>
                </a:solidFill>
              </a:rPr>
              <a:t>6</a:t>
            </a:r>
            <a:r>
              <a:rPr lang="ko-KR" altLang="en-US" b="1" u="sng" dirty="0">
                <a:solidFill>
                  <a:srgbClr val="FF0000"/>
                </a:solidFill>
              </a:rPr>
              <a:t>세 이하 </a:t>
            </a:r>
            <a:r>
              <a:rPr lang="ko-KR" altLang="en-US" b="1" u="sng" dirty="0" err="1">
                <a:solidFill>
                  <a:srgbClr val="FF0000"/>
                </a:solidFill>
              </a:rPr>
              <a:t>월령만</a:t>
            </a:r>
            <a:r>
              <a:rPr lang="ko-KR" altLang="en-US" b="1" u="sng" dirty="0">
                <a:solidFill>
                  <a:srgbClr val="FF0000"/>
                </a:solidFill>
              </a:rPr>
              <a:t> </a:t>
            </a:r>
            <a:r>
              <a:rPr lang="ko-KR" altLang="en-US" dirty="0"/>
              <a:t>가져오기로 판단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B5FE48-5795-407D-AC32-8C88D80A068F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308899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고객이 자사 쇼핑몰로 들어오면 잠재인자로 물품 추천하는 모델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b="0" i="0" dirty="0">
                <a:solidFill>
                  <a:srgbClr val="FFFFFF"/>
                </a:solidFill>
                <a:effectLst/>
                <a:latin typeface="DM Sans" pitchFamily="2" charset="0"/>
              </a:rPr>
              <a:t>고객이 접근</a:t>
            </a:r>
            <a:r>
              <a:rPr lang="en-US" altLang="ko-KR" b="0" i="0" dirty="0">
                <a:solidFill>
                  <a:srgbClr val="FFFFFF"/>
                </a:solidFill>
                <a:effectLst/>
                <a:latin typeface="DM Sans" pitchFamily="2" charset="0"/>
              </a:rPr>
              <a:t>..? (</a:t>
            </a:r>
            <a:r>
              <a:rPr lang="ko-KR" altLang="en-US" b="0" i="0" dirty="0">
                <a:solidFill>
                  <a:srgbClr val="FFFFFF"/>
                </a:solidFill>
                <a:effectLst/>
                <a:latin typeface="DM Sans" pitchFamily="2" charset="0"/>
              </a:rPr>
              <a:t>유입 </a:t>
            </a:r>
            <a:r>
              <a:rPr lang="en-US" altLang="ko-KR" b="0" i="0" dirty="0">
                <a:solidFill>
                  <a:srgbClr val="FFFFFF"/>
                </a:solidFill>
                <a:effectLst/>
                <a:latin typeface="DM Sans" pitchFamily="2" charset="0"/>
              </a:rPr>
              <a:t>– </a:t>
            </a:r>
            <a:r>
              <a:rPr lang="ko-KR" altLang="en-US" b="0" i="0" dirty="0" err="1">
                <a:solidFill>
                  <a:srgbClr val="FFFFFF"/>
                </a:solidFill>
                <a:effectLst/>
                <a:latin typeface="DM Sans" pitchFamily="2" charset="0"/>
              </a:rPr>
              <a:t>신규같고</a:t>
            </a:r>
            <a:r>
              <a:rPr lang="en-US" altLang="ko-KR" b="0" i="0" dirty="0">
                <a:solidFill>
                  <a:srgbClr val="FFFFFF"/>
                </a:solidFill>
                <a:effectLst/>
                <a:latin typeface="DM Sans" pitchFamily="2" charset="0"/>
              </a:rPr>
              <a:t>, </a:t>
            </a:r>
            <a:r>
              <a:rPr lang="ko-KR" altLang="en-US" b="0" i="0" dirty="0">
                <a:solidFill>
                  <a:srgbClr val="FFFFFF"/>
                </a:solidFill>
                <a:effectLst/>
                <a:latin typeface="DM Sans" pitchFamily="2" charset="0"/>
              </a:rPr>
              <a:t>접속 </a:t>
            </a:r>
            <a:r>
              <a:rPr lang="en-US" altLang="ko-KR" b="0" i="0" dirty="0">
                <a:solidFill>
                  <a:srgbClr val="FFFFFF"/>
                </a:solidFill>
                <a:effectLst/>
                <a:latin typeface="DM Sans" pitchFamily="2" charset="0"/>
              </a:rPr>
              <a:t>?... / </a:t>
            </a:r>
            <a:r>
              <a:rPr lang="ko-KR" altLang="en-US" b="0" i="0" dirty="0" err="1">
                <a:solidFill>
                  <a:srgbClr val="FFFFFF"/>
                </a:solidFill>
                <a:effectLst/>
                <a:latin typeface="DM Sans" pitchFamily="2" charset="0"/>
              </a:rPr>
              <a:t>신규랑</a:t>
            </a:r>
            <a:r>
              <a:rPr lang="ko-KR" altLang="en-US" b="0" i="0" dirty="0">
                <a:solidFill>
                  <a:srgbClr val="FFFFFF"/>
                </a:solidFill>
                <a:effectLst/>
                <a:latin typeface="DM Sans" pitchFamily="2" charset="0"/>
              </a:rPr>
              <a:t> 기존이랑 같이 엮을 수 있는 그런 단어</a:t>
            </a:r>
            <a:r>
              <a:rPr lang="en-US" altLang="ko-KR" b="0" i="0" dirty="0">
                <a:solidFill>
                  <a:srgbClr val="FFFFFF"/>
                </a:solidFill>
                <a:effectLst/>
                <a:latin typeface="DM Sans" pitchFamily="2" charset="0"/>
              </a:rPr>
              <a:t>) </a:t>
            </a:r>
            <a:r>
              <a:rPr lang="ko-KR" altLang="en-US" b="0" i="0" dirty="0">
                <a:solidFill>
                  <a:srgbClr val="FFFFFF"/>
                </a:solidFill>
                <a:effectLst/>
                <a:latin typeface="DM Sans" pitchFamily="2" charset="0"/>
              </a:rPr>
              <a:t>했을 때 분석된</a:t>
            </a:r>
            <a:r>
              <a:rPr lang="en-US" altLang="ko-KR" b="0" i="0" dirty="0">
                <a:solidFill>
                  <a:srgbClr val="FFFFFF"/>
                </a:solidFill>
                <a:effectLst/>
                <a:latin typeface="DM Sans" pitchFamily="2" charset="0"/>
              </a:rPr>
              <a:t>(</a:t>
            </a:r>
            <a:r>
              <a:rPr lang="ko-KR" altLang="en-US" b="0" i="0" dirty="0" err="1">
                <a:solidFill>
                  <a:srgbClr val="FFFFFF"/>
                </a:solidFill>
                <a:effectLst/>
                <a:latin typeface="DM Sans" pitchFamily="2" charset="0"/>
              </a:rPr>
              <a:t>수치화된</a:t>
            </a:r>
            <a:r>
              <a:rPr lang="en-US" altLang="ko-KR" b="0" i="0" dirty="0">
                <a:solidFill>
                  <a:srgbClr val="FFFFFF"/>
                </a:solidFill>
                <a:effectLst/>
                <a:latin typeface="DM Sans" pitchFamily="2" charset="0"/>
              </a:rPr>
              <a:t>?) </a:t>
            </a:r>
            <a:r>
              <a:rPr lang="ko-KR" altLang="en-US" b="0" i="0" dirty="0">
                <a:solidFill>
                  <a:srgbClr val="FFFFFF"/>
                </a:solidFill>
                <a:effectLst/>
                <a:latin typeface="DM Sans" pitchFamily="2" charset="0"/>
              </a:rPr>
              <a:t>잠재인자를 통해 제품군을 추천해주는 모델</a:t>
            </a:r>
            <a:endParaRPr lang="en-US" altLang="ko-KR" b="0" i="0" dirty="0">
              <a:solidFill>
                <a:srgbClr val="FFFFFF"/>
              </a:solidFill>
              <a:effectLst/>
              <a:latin typeface="DM Sans" pitchFamily="2" charset="0"/>
            </a:endParaRPr>
          </a:p>
          <a:p>
            <a:endParaRPr lang="en-US" altLang="ko-KR" b="0" i="0" dirty="0">
              <a:solidFill>
                <a:srgbClr val="FFFFFF"/>
              </a:solidFill>
              <a:effectLst/>
              <a:latin typeface="DM Sans" pitchFamily="2" charset="0"/>
            </a:endParaRPr>
          </a:p>
          <a:p>
            <a:r>
              <a:rPr lang="ko-KR" altLang="en-US" b="0" i="0" dirty="0">
                <a:solidFill>
                  <a:srgbClr val="FFFFFF"/>
                </a:solidFill>
                <a:effectLst/>
                <a:latin typeface="DM Sans" pitchFamily="2" charset="0"/>
              </a:rPr>
              <a:t>그리고 고객이 쇼핑몰을 이용할 때 고객의 다양한 조건들에 맞는 추천 상품을 제시하는 모델을 만들 것이다</a:t>
            </a:r>
            <a:r>
              <a:rPr lang="en-US" altLang="ko-KR" b="0" i="0" dirty="0">
                <a:solidFill>
                  <a:srgbClr val="FFFFFF"/>
                </a:solidFill>
                <a:effectLst/>
                <a:latin typeface="DM Sans" pitchFamily="2" charset="0"/>
              </a:rPr>
              <a:t>. </a:t>
            </a:r>
            <a:r>
              <a:rPr lang="ko-KR" altLang="en-US" b="0" i="0" dirty="0">
                <a:solidFill>
                  <a:srgbClr val="FFFFFF"/>
                </a:solidFill>
                <a:effectLst/>
                <a:latin typeface="DM Sans" pitchFamily="2" charset="0"/>
              </a:rPr>
              <a:t>그러기 위해서 기존의 자사 데이터를 분석한 결과 구매 상품에 영향을 줄 수 있는 데이터종류가 금액별</a:t>
            </a:r>
            <a:r>
              <a:rPr lang="en-US" altLang="ko-KR" b="0" i="0" dirty="0">
                <a:solidFill>
                  <a:srgbClr val="FFFFFF"/>
                </a:solidFill>
                <a:effectLst/>
                <a:latin typeface="DM Sans" pitchFamily="2" charset="0"/>
              </a:rPr>
              <a:t>, </a:t>
            </a:r>
            <a:r>
              <a:rPr lang="ko-KR" altLang="en-US" b="0" i="0" dirty="0" err="1">
                <a:solidFill>
                  <a:srgbClr val="FFFFFF"/>
                </a:solidFill>
                <a:effectLst/>
                <a:latin typeface="DM Sans" pitchFamily="2" charset="0"/>
              </a:rPr>
              <a:t>물품대분류</a:t>
            </a:r>
            <a:r>
              <a:rPr lang="ko-KR" altLang="en-US" b="0" i="0" dirty="0">
                <a:solidFill>
                  <a:srgbClr val="FFFFFF"/>
                </a:solidFill>
                <a:effectLst/>
                <a:latin typeface="DM Sans" pitchFamily="2" charset="0"/>
              </a:rPr>
              <a:t> </a:t>
            </a:r>
            <a:r>
              <a:rPr lang="ko-KR" altLang="en-US" b="0" i="0" dirty="0" err="1">
                <a:solidFill>
                  <a:srgbClr val="FFFFFF"/>
                </a:solidFill>
                <a:effectLst/>
                <a:latin typeface="DM Sans" pitchFamily="2" charset="0"/>
              </a:rPr>
              <a:t>성별등의</a:t>
            </a:r>
            <a:r>
              <a:rPr lang="ko-KR" altLang="en-US" b="0" i="0" dirty="0">
                <a:solidFill>
                  <a:srgbClr val="FFFFFF"/>
                </a:solidFill>
                <a:effectLst/>
                <a:latin typeface="DM Sans" pitchFamily="2" charset="0"/>
              </a:rPr>
              <a:t> 범주 데이터를 수치화 </a:t>
            </a:r>
            <a:r>
              <a:rPr lang="ko-KR" altLang="en-US" b="0" i="0" dirty="0" err="1">
                <a:solidFill>
                  <a:srgbClr val="FFFFFF"/>
                </a:solidFill>
                <a:effectLst/>
                <a:latin typeface="DM Sans" pitchFamily="2" charset="0"/>
              </a:rPr>
              <a:t>할것이다</a:t>
            </a:r>
            <a:r>
              <a:rPr lang="en-US" altLang="ko-KR" b="0" i="0" dirty="0">
                <a:solidFill>
                  <a:srgbClr val="FFFFFF"/>
                </a:solidFill>
                <a:effectLst/>
                <a:latin typeface="DM Sans" pitchFamily="2" charset="0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B5FE48-5795-407D-AC32-8C88D80A068F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285540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LGBM </a:t>
            </a:r>
            <a:r>
              <a:rPr lang="ko-KR" altLang="en-US" dirty="0"/>
              <a:t>모델이 속도가 빠르기 때문에 사용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B5FE48-5795-407D-AC32-8C88D80A068F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681544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B5FE48-5795-407D-AC32-8C88D80A068F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573206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B5FE48-5795-407D-AC32-8C88D80A068F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512521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B5FE48-5795-407D-AC32-8C88D80A068F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652076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B5FE48-5795-407D-AC32-8C88D80A068F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469368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B5FE48-5795-407D-AC32-8C88D80A068F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280319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B5FE48-5795-407D-AC32-8C88D80A068F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819969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B5FE48-5795-407D-AC32-8C88D80A068F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17009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B5FE48-5795-407D-AC32-8C88D80A068F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192241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B5FE48-5795-407D-AC32-8C88D80A068F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339707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B5FE48-5795-407D-AC32-8C88D80A068F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503960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B5FE48-5795-407D-AC32-8C88D80A068F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576418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B5FE48-5795-407D-AC32-8C88D80A068F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561164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B5FE48-5795-407D-AC32-8C88D80A068F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537040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B5FE48-5795-407D-AC32-8C88D80A068F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26589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현재 국내 유아용품 시장은 출생아 수는 </a:t>
            </a:r>
            <a:r>
              <a:rPr lang="ko-KR" altLang="en-US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감소하고 있으나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endParaRPr lang="en-US" altLang="ko-KR" sz="12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시장의 규모는 </a:t>
            </a:r>
            <a:r>
              <a:rPr lang="en-US" altLang="ko-KR" sz="1200" b="0" i="0" dirty="0">
                <a:solidFill>
                  <a:srgbClr val="222222"/>
                </a:solidFill>
                <a:effectLst/>
                <a:latin typeface="Roboto" panose="020B0604020202020204" pitchFamily="2" charset="0"/>
              </a:rPr>
              <a:t>2009</a:t>
            </a:r>
            <a:r>
              <a:rPr lang="ko-KR" altLang="en-US" sz="1200" b="0" i="0" dirty="0">
                <a:solidFill>
                  <a:srgbClr val="222222"/>
                </a:solidFill>
                <a:effectLst/>
                <a:latin typeface="Roboto" panose="020B0604020202020204" pitchFamily="2" charset="0"/>
              </a:rPr>
              <a:t>년 </a:t>
            </a:r>
            <a:r>
              <a:rPr lang="en-US" altLang="ko-KR" sz="1200" b="0" i="0" dirty="0">
                <a:solidFill>
                  <a:srgbClr val="222222"/>
                </a:solidFill>
                <a:effectLst/>
                <a:latin typeface="Roboto" panose="020B0604020202020204" pitchFamily="2" charset="0"/>
              </a:rPr>
              <a:t>1</a:t>
            </a:r>
            <a:r>
              <a:rPr lang="ko-KR" altLang="en-US" sz="1200" b="0" i="0" dirty="0">
                <a:solidFill>
                  <a:srgbClr val="222222"/>
                </a:solidFill>
                <a:effectLst/>
                <a:latin typeface="Roboto" panose="020B0604020202020204" pitchFamily="2" charset="0"/>
              </a:rPr>
              <a:t>조 </a:t>
            </a:r>
            <a:r>
              <a:rPr lang="en-US" altLang="ko-KR" sz="1200" b="0" i="0" dirty="0">
                <a:solidFill>
                  <a:srgbClr val="222222"/>
                </a:solidFill>
                <a:effectLst/>
                <a:latin typeface="Roboto" panose="020B0604020202020204" pitchFamily="2" charset="0"/>
              </a:rPr>
              <a:t>2,000</a:t>
            </a:r>
            <a:r>
              <a:rPr lang="ko-KR" altLang="en-US" sz="1200" b="0" i="0" dirty="0">
                <a:solidFill>
                  <a:srgbClr val="222222"/>
                </a:solidFill>
                <a:effectLst/>
                <a:latin typeface="Roboto" panose="020B0604020202020204" pitchFamily="2" charset="0"/>
              </a:rPr>
              <a:t>억 원에서 </a:t>
            </a:r>
            <a:r>
              <a:rPr lang="en-US" altLang="ko-KR" sz="1200" b="0" i="0" dirty="0">
                <a:solidFill>
                  <a:srgbClr val="222222"/>
                </a:solidFill>
                <a:effectLst/>
                <a:latin typeface="Roboto" panose="020B0604020202020204" pitchFamily="2" charset="0"/>
              </a:rPr>
              <a:t>2015</a:t>
            </a:r>
            <a:r>
              <a:rPr lang="ko-KR" altLang="en-US" sz="1200" b="0" i="0" dirty="0">
                <a:solidFill>
                  <a:srgbClr val="222222"/>
                </a:solidFill>
                <a:effectLst/>
                <a:latin typeface="Roboto" panose="020B0604020202020204" pitchFamily="2" charset="0"/>
              </a:rPr>
              <a:t>년 약 </a:t>
            </a:r>
            <a:r>
              <a:rPr lang="en-US" altLang="ko-KR" sz="1200" b="0" i="0" dirty="0">
                <a:solidFill>
                  <a:srgbClr val="222222"/>
                </a:solidFill>
                <a:effectLst/>
                <a:latin typeface="Roboto" panose="020B0604020202020204" pitchFamily="2" charset="0"/>
              </a:rPr>
              <a:t>2</a:t>
            </a:r>
            <a:r>
              <a:rPr lang="ko-KR" altLang="en-US" sz="1200" b="0" i="0" dirty="0">
                <a:solidFill>
                  <a:srgbClr val="222222"/>
                </a:solidFill>
                <a:effectLst/>
                <a:latin typeface="Roboto" panose="020B0604020202020204" pitchFamily="2" charset="0"/>
              </a:rPr>
              <a:t>조 </a:t>
            </a:r>
            <a:r>
              <a:rPr lang="en-US" altLang="ko-KR" sz="1200" b="0" i="0" dirty="0">
                <a:solidFill>
                  <a:srgbClr val="222222"/>
                </a:solidFill>
                <a:effectLst/>
                <a:latin typeface="Roboto" panose="020B0604020202020204" pitchFamily="2" charset="0"/>
              </a:rPr>
              <a:t>4,000</a:t>
            </a:r>
            <a:r>
              <a:rPr lang="ko-KR" altLang="en-US" sz="1200" b="0" i="0" dirty="0">
                <a:solidFill>
                  <a:srgbClr val="222222"/>
                </a:solidFill>
                <a:effectLst/>
                <a:latin typeface="Roboto" panose="020B0604020202020204" pitchFamily="2" charset="0"/>
              </a:rPr>
              <a:t>억 원으로 점차 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커지고 있</a:t>
            </a:r>
            <a:r>
              <a:rPr lang="ko-KR" altLang="en-US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음을 확인할 수 있습니다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2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출생아 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1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인 기준 사용하는 평균적인 금액</a:t>
            </a:r>
            <a:r>
              <a:rPr lang="ko-KR" altLang="en-US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도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점차 증가하는 추세로 보입니다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2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B5FE48-5795-407D-AC32-8C88D80A068F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01458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해당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2</a:t>
            </a:r>
            <a:r>
              <a:rPr lang="ko-KR" altLang="en-US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개의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그래프를 보시면 유아용품을 구매할 때 정보를 찾는 곳은 온라인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주로 구매하는 곳은 오픈 마켓으로 온라인 시장 중심으로 소비가 이뤄</a:t>
            </a:r>
            <a:r>
              <a:rPr lang="ko-KR" altLang="en-US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지고 있습니다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온라인 시장이 커짐과 더불어 경쟁 회사들도 많이 생기고 있습니다</a:t>
            </a:r>
            <a:endParaRPr lang="en-US" altLang="ko-KR" sz="12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lang="ko-KR" altLang="en-US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오픈마켓과 온라인 커뮤니티 강조 박스 필요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주로 소비자들이 찾는 정보는 온라인 구매도 온라인 </a:t>
            </a:r>
            <a:endParaRPr lang="en-US" altLang="ko-KR" sz="12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온라인 마켓의 </a:t>
            </a:r>
            <a:endParaRPr lang="ko-KR" altLang="ko-KR" sz="12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B5FE48-5795-407D-AC32-8C88D80A068F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3026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시대에 따라 마케팅 트렌드는 변화하고 있다</a:t>
            </a:r>
            <a:r>
              <a:rPr lang="en-US" altLang="ko-KR" dirty="0"/>
              <a:t>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대량 판매를 목적으로 다수를 위한 마케팅이 주를 이룬 과거와 달리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경쟁이 심화되고 소비자 욕구가 다변화된 현재는 빅데이터를 분석해 개인 특성에 맞춘 개인화 마케팅을 진행한다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개인화 마케팅을 토대로 고객성향에 맞는 배너 광고를 진행했을 때 </a:t>
            </a:r>
            <a:r>
              <a:rPr lang="ko-KR" altLang="en-US" dirty="0" err="1"/>
              <a:t>클릭수와</a:t>
            </a:r>
            <a:r>
              <a:rPr lang="ko-KR" altLang="en-US" dirty="0"/>
              <a:t> 주문수 모두 큰 폭으로 올라 실제 매출증가에 영향이 있음을 알 수 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B5FE48-5795-407D-AC32-8C88D80A068F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78491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B5FE48-5795-407D-AC32-8C88D80A068F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30706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B5FE48-5795-407D-AC32-8C88D80A068F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69441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연관관계가 </a:t>
            </a:r>
            <a:r>
              <a:rPr lang="ko-KR" altLang="en-US" dirty="0" err="1"/>
              <a:t>없어보인다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바는 </a:t>
            </a:r>
            <a:r>
              <a:rPr lang="ko-KR" altLang="en-US" dirty="0" err="1"/>
              <a:t>라인차트랑</a:t>
            </a:r>
            <a:r>
              <a:rPr lang="ko-KR" altLang="en-US" dirty="0"/>
              <a:t> 따로 </a:t>
            </a:r>
            <a:r>
              <a:rPr lang="ko-KR" altLang="en-US" dirty="0" err="1"/>
              <a:t>빼주기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B5FE48-5795-407D-AC32-8C88D80A068F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64449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3A5CC5-0609-4ADE-8C54-40091C73DA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1F318C8-3387-444A-BA18-A88E8BA4F3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0CEE256-7DAF-455B-A85A-F53F1CFAC2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313CC5-39B2-47F0-A6FA-8B438F34DB08}" type="datetimeFigureOut">
              <a:rPr lang="ko-KR" altLang="en-US" smtClean="0"/>
              <a:t>2022-12-14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F72A236-EC05-494E-BF58-80A5C167AC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015D627-4DCD-4A4E-BCDB-28EF0727CE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2EBE5-84A4-4173-A761-F9BD7F36D3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7970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9DE428-1230-4612-B25D-8C6322846E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66B7F62-231F-43A6-8703-B14FAC6C47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19BF140-8556-4701-AD3D-685321507C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313CC5-39B2-47F0-A6FA-8B438F34DB08}" type="datetimeFigureOut">
              <a:rPr lang="ko-KR" altLang="en-US" smtClean="0"/>
              <a:t>2022-12-14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F6F17B1-5FF7-431E-8253-FECD799C99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EA749D7-5965-4F66-B948-2B9E86757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2EBE5-84A4-4173-A761-F9BD7F36D3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47427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7AD19A8-90F7-414E-A872-45ADDAC866C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3F1E741-E9EC-460B-BAEE-8C129C0A3B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839FCC1-A7A0-4250-A1E9-5C56FA9C1C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313CC5-39B2-47F0-A6FA-8B438F34DB08}" type="datetimeFigureOut">
              <a:rPr lang="ko-KR" altLang="en-US" smtClean="0"/>
              <a:t>2022-12-14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C78265A-7110-494A-85E4-F73D68C4F5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D3C2E23-3AEC-4D7E-97B5-01187959A9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2EBE5-84A4-4173-A761-F9BD7F36D3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11748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33F2AA-DB88-480F-BB4F-A048795F4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714665-F063-4085-A6B6-53451364E1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CA88C6B-7195-4425-A477-191EB33302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313CC5-39B2-47F0-A6FA-8B438F34DB08}" type="datetimeFigureOut">
              <a:rPr lang="ko-KR" altLang="en-US" smtClean="0"/>
              <a:t>2022-12-14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285EF53-24DA-4FA0-ADF2-CADC8B80DF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D1785A7-6D9E-40CC-AAF1-225100168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2EBE5-84A4-4173-A761-F9BD7F36D3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74589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746C70-E949-43D8-95EC-B16B00708D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C25D67D-D7EB-44B5-9287-F923C268C6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DFD3C54-DC12-475C-9E6C-F528ACD80E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313CC5-39B2-47F0-A6FA-8B438F34DB08}" type="datetimeFigureOut">
              <a:rPr lang="ko-KR" altLang="en-US" smtClean="0"/>
              <a:t>2022-12-14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3F1CE05-CA52-4227-95CF-3012D4ECD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47FF6B2-3B5C-409A-8AB2-48B275C90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2EBE5-84A4-4173-A761-F9BD7F36D3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75359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F69B1C-D93F-444B-ACEA-06E8C1D1A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4F759B5-4363-467B-8BA4-0C466B0FDAB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3244979-B178-43EF-8099-81F6674E77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E51C4F0-C08C-4F27-BB6D-E8B820DCE2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313CC5-39B2-47F0-A6FA-8B438F34DB08}" type="datetimeFigureOut">
              <a:rPr lang="ko-KR" altLang="en-US" smtClean="0"/>
              <a:t>2022-12-14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C1D7159-157A-4BD2-8445-E376EAAEA8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1C8BEBC-A73B-4AD6-9C94-1A9EADF61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2EBE5-84A4-4173-A761-F9BD7F36D3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72544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3B7FA2-14FC-4CE7-8828-11D6548229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B721212-BF5B-42C4-AF4D-F244953A46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DD0C26C-29C2-4EAC-89D1-4772DE77CB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C0CE89D-23AE-4412-9C0A-0053C8C4FF8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A020E27-87F0-4F98-B553-6EAA040081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C733CD3-22D3-4C0F-99E1-9ADA2CC9F3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313CC5-39B2-47F0-A6FA-8B438F34DB08}" type="datetimeFigureOut">
              <a:rPr lang="ko-KR" altLang="en-US" smtClean="0"/>
              <a:t>2022-12-14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42F4B78-372A-46B4-AD48-5DBA3E324E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DF520B9-2901-41FC-9510-017517BCB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2EBE5-84A4-4173-A761-F9BD7F36D3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864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17208E-9B0E-4B7F-BF4F-77EE8299F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69273D6-CF75-4E1F-8321-949D17AF67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313CC5-39B2-47F0-A6FA-8B438F34DB08}" type="datetimeFigureOut">
              <a:rPr lang="ko-KR" altLang="en-US" smtClean="0"/>
              <a:t>2022-12-14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603F94D-529F-4A9A-805E-C2C31EFD9E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1B94FD1-12AE-44B8-8F4D-2FA9542490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2EBE5-84A4-4173-A761-F9BD7F36D3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44514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82B812A-EAFF-4D70-BD72-02EE62CE3D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313CC5-39B2-47F0-A6FA-8B438F34DB08}" type="datetimeFigureOut">
              <a:rPr lang="ko-KR" altLang="en-US" smtClean="0"/>
              <a:t>2022-12-14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467F86B-B2EC-44E6-9A59-6130CA7CA0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9111F84-D0FA-4843-AE85-F211926885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2EBE5-84A4-4173-A761-F9BD7F36D3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45988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3A953E-B682-4E45-8196-DF828B1F2C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A87BA55-E596-48DF-B3D1-2BE6347CDE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FB44EFD-2EA2-427C-9F14-BECE9D13C3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2E30EFC-7E74-4EAF-971F-3ED376ECB3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313CC5-39B2-47F0-A6FA-8B438F34DB08}" type="datetimeFigureOut">
              <a:rPr lang="ko-KR" altLang="en-US" smtClean="0"/>
              <a:t>2022-12-14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65322A0-B01A-432D-9506-7F61BE32C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D0313F5-FA70-4414-ACF6-3D68D368C6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2EBE5-84A4-4173-A761-F9BD7F36D3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62709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0C3CB6-A230-4364-B7D1-7DDD2ED8D7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B92193A-485F-4F2B-A64B-8E247BBA64D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517876F-A4D3-431A-8F90-0202A2618C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0F58B9F-A464-453F-A319-2882E2F99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313CC5-39B2-47F0-A6FA-8B438F34DB08}" type="datetimeFigureOut">
              <a:rPr lang="ko-KR" altLang="en-US" smtClean="0"/>
              <a:t>2022-12-14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96999CB-FAA2-4EFF-8925-C9B5AFB4D1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4B20FBF-7C4E-4E9E-97DE-E53CA7F40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2EBE5-84A4-4173-A761-F9BD7F36D3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08372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E91A7AA-8213-42F7-912E-4FEBC97C6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12FB6C2-2D2A-4AFD-A278-D7BBDB92B4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4A5EA57-6938-491C-8E1C-1B2F5B305F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313CC5-39B2-47F0-A6FA-8B438F34DB08}" type="datetimeFigureOut">
              <a:rPr lang="ko-KR" altLang="en-US" smtClean="0"/>
              <a:t>2022-12-14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F2CFE72-7CCF-470C-A300-2F81CA5B33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5A653C3-0981-4090-9184-555BE8C2C0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32EBE5-84A4-4173-A761-F9BD7F36D3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1577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chart" Target="../charts/chart7.xml"/><Relationship Id="rId3" Type="http://schemas.openxmlformats.org/officeDocument/2006/relationships/image" Target="../media/image3.png"/><Relationship Id="rId7" Type="http://schemas.openxmlformats.org/officeDocument/2006/relationships/chart" Target="../charts/chart6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5.xml"/><Relationship Id="rId5" Type="http://schemas.openxmlformats.org/officeDocument/2006/relationships/image" Target="../media/image2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3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0.png"/><Relationship Id="rId4" Type="http://schemas.openxmlformats.org/officeDocument/2006/relationships/image" Target="../media/image9.png"/><Relationship Id="rId9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3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0.png"/><Relationship Id="rId4" Type="http://schemas.openxmlformats.org/officeDocument/2006/relationships/image" Target="../media/image9.png"/><Relationship Id="rId9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20.png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20.png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8.xml"/><Relationship Id="rId5" Type="http://schemas.openxmlformats.org/officeDocument/2006/relationships/image" Target="../media/image20.png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chart" Target="../charts/chart10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9.xml"/><Relationship Id="rId5" Type="http://schemas.openxmlformats.org/officeDocument/2006/relationships/image" Target="../media/image20.png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20.png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7.png"/><Relationship Id="rId4" Type="http://schemas.openxmlformats.org/officeDocument/2006/relationships/image" Target="../media/image9.png"/><Relationship Id="rId9" Type="http://schemas.openxmlformats.org/officeDocument/2006/relationships/chart" Target="../charts/chart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37.png"/><Relationship Id="rId4" Type="http://schemas.openxmlformats.org/officeDocument/2006/relationships/image" Target="../media/image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3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37.png"/><Relationship Id="rId4" Type="http://schemas.openxmlformats.org/officeDocument/2006/relationships/image" Target="../media/image9.png"/><Relationship Id="rId9" Type="http://schemas.openxmlformats.org/officeDocument/2006/relationships/image" Target="../media/image4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9.png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6.png"/><Relationship Id="rId3" Type="http://schemas.openxmlformats.org/officeDocument/2006/relationships/image" Target="../media/image3.png"/><Relationship Id="rId7" Type="http://schemas.openxmlformats.org/officeDocument/2006/relationships/image" Target="../media/image51.png"/><Relationship Id="rId12" Type="http://schemas.openxmlformats.org/officeDocument/2006/relationships/image" Target="../media/image5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11" Type="http://schemas.openxmlformats.org/officeDocument/2006/relationships/image" Target="../media/image47.png"/><Relationship Id="rId5" Type="http://schemas.openxmlformats.org/officeDocument/2006/relationships/image" Target="../media/image10.png"/><Relationship Id="rId10" Type="http://schemas.openxmlformats.org/officeDocument/2006/relationships/image" Target="../media/image54.png"/><Relationship Id="rId4" Type="http://schemas.openxmlformats.org/officeDocument/2006/relationships/image" Target="../media/image9.png"/><Relationship Id="rId9" Type="http://schemas.openxmlformats.org/officeDocument/2006/relationships/image" Target="../media/image5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0.png"/><Relationship Id="rId4" Type="http://schemas.openxmlformats.org/officeDocument/2006/relationships/image" Target="../media/image1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40.png"/><Relationship Id="rId18" Type="http://schemas.openxmlformats.org/officeDocument/2006/relationships/image" Target="../media/image74.png"/><Relationship Id="rId26" Type="http://schemas.openxmlformats.org/officeDocument/2006/relationships/image" Target="../media/image59.png"/><Relationship Id="rId3" Type="http://schemas.openxmlformats.org/officeDocument/2006/relationships/image" Target="../media/image62.png"/><Relationship Id="rId21" Type="http://schemas.openxmlformats.org/officeDocument/2006/relationships/image" Target="../media/image75.png"/><Relationship Id="rId7" Type="http://schemas.openxmlformats.org/officeDocument/2006/relationships/image" Target="../media/image66.png"/><Relationship Id="rId12" Type="http://schemas.openxmlformats.org/officeDocument/2006/relationships/image" Target="../media/image33.png"/><Relationship Id="rId17" Type="http://schemas.openxmlformats.org/officeDocument/2006/relationships/image" Target="../media/image73.png"/><Relationship Id="rId25" Type="http://schemas.openxmlformats.org/officeDocument/2006/relationships/image" Target="../media/image55.png"/><Relationship Id="rId2" Type="http://schemas.openxmlformats.org/officeDocument/2006/relationships/image" Target="../media/image61.jpg"/><Relationship Id="rId16" Type="http://schemas.openxmlformats.org/officeDocument/2006/relationships/image" Target="../media/image72.png"/><Relationship Id="rId20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11" Type="http://schemas.openxmlformats.org/officeDocument/2006/relationships/image" Target="../media/image70.png"/><Relationship Id="rId24" Type="http://schemas.openxmlformats.org/officeDocument/2006/relationships/image" Target="../media/image78.png"/><Relationship Id="rId5" Type="http://schemas.openxmlformats.org/officeDocument/2006/relationships/image" Target="../media/image64.png"/><Relationship Id="rId15" Type="http://schemas.openxmlformats.org/officeDocument/2006/relationships/image" Target="../media/image71.png"/><Relationship Id="rId23" Type="http://schemas.openxmlformats.org/officeDocument/2006/relationships/image" Target="../media/image77.png"/><Relationship Id="rId10" Type="http://schemas.openxmlformats.org/officeDocument/2006/relationships/image" Target="../media/image69.png"/><Relationship Id="rId19" Type="http://schemas.openxmlformats.org/officeDocument/2006/relationships/image" Target="../media/image50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Relationship Id="rId14" Type="http://schemas.openxmlformats.org/officeDocument/2006/relationships/image" Target="../media/image45.png"/><Relationship Id="rId22" Type="http://schemas.openxmlformats.org/officeDocument/2006/relationships/image" Target="../media/image76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3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chart" Target="../charts/char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chart" Target="../charts/chart4.xml"/><Relationship Id="rId3" Type="http://schemas.openxmlformats.org/officeDocument/2006/relationships/image" Target="../media/image3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3.xml"/><Relationship Id="rId11" Type="http://schemas.microsoft.com/office/2007/relationships/hdphoto" Target="../media/hdphoto1.wdp"/><Relationship Id="rId5" Type="http://schemas.openxmlformats.org/officeDocument/2006/relationships/image" Target="../media/image10.png"/><Relationship Id="rId10" Type="http://schemas.openxmlformats.org/officeDocument/2006/relationships/image" Target="../media/image11.png"/><Relationship Id="rId4" Type="http://schemas.openxmlformats.org/officeDocument/2006/relationships/image" Target="../media/image9.png"/><Relationship Id="rId9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email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8B492A8C-DE8D-44DD-982E-F169BBB52962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0642" y="3522372"/>
            <a:ext cx="6210713" cy="70186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EEE626F-2114-47A5-9387-74309980B7F6}"/>
              </a:ext>
            </a:extLst>
          </p:cNvPr>
          <p:cNvSpPr txBox="1"/>
          <p:nvPr/>
        </p:nvSpPr>
        <p:spPr>
          <a:xfrm>
            <a:off x="1388705" y="1952970"/>
            <a:ext cx="941458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카페24 써라운드" pitchFamily="2" charset="-127"/>
              </a:rPr>
              <a:t>유아용품 수요 예측 모델을 활용한</a:t>
            </a:r>
            <a:endParaRPr lang="en-US" altLang="ko-KR" sz="3600" dirty="0">
              <a:solidFill>
                <a:schemeClr val="tx1">
                  <a:lumMod val="75000"/>
                  <a:lumOff val="25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  <a:cs typeface="카페24 써라운드" pitchFamily="2" charset="-127"/>
            </a:endParaRPr>
          </a:p>
          <a:p>
            <a:pPr algn="ctr"/>
            <a:r>
              <a:rPr lang="ko-KR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카페24 써라운드" pitchFamily="2" charset="-127"/>
              </a:rPr>
              <a:t>재고 건전성 유지와</a:t>
            </a:r>
            <a:endParaRPr lang="en-US" altLang="ko-KR" sz="3600" dirty="0">
              <a:solidFill>
                <a:schemeClr val="tx1">
                  <a:lumMod val="75000"/>
                  <a:lumOff val="25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  <a:cs typeface="카페24 써라운드" pitchFamily="2" charset="-127"/>
            </a:endParaRPr>
          </a:p>
          <a:p>
            <a:pPr algn="ctr"/>
            <a:r>
              <a:rPr lang="ko-KR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카페24 써라운드" pitchFamily="2" charset="-127"/>
              </a:rPr>
              <a:t>상품 추천 모델을 활용한 재구매율 증가</a:t>
            </a:r>
            <a:endParaRPr lang="en-US" altLang="ko-KR" sz="3600" dirty="0">
              <a:solidFill>
                <a:schemeClr val="tx1">
                  <a:lumMod val="75000"/>
                  <a:lumOff val="25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  <a:cs typeface="카페24 써라운드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2A8CF13-45D4-4D81-979E-463A09C7809E}"/>
              </a:ext>
            </a:extLst>
          </p:cNvPr>
          <p:cNvSpPr txBox="1"/>
          <p:nvPr/>
        </p:nvSpPr>
        <p:spPr>
          <a:xfrm>
            <a:off x="3684213" y="4224238"/>
            <a:ext cx="48235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>
                    <a:lumMod val="50000"/>
                  </a:schemeClr>
                </a:solidFill>
                <a:latin typeface="교보 손글씨 2019" panose="02020503000000000000" pitchFamily="18" charset="-127"/>
                <a:ea typeface="교보 손글씨 2019" panose="02020503000000000000" pitchFamily="18" charset="-127"/>
                <a:cs typeface="카페24 써라운드" pitchFamily="2" charset="-127"/>
              </a:rPr>
              <a:t>2</a:t>
            </a:r>
            <a:r>
              <a:rPr lang="ko-KR" altLang="en-US" sz="2800" dirty="0">
                <a:solidFill>
                  <a:schemeClr val="bg1">
                    <a:lumMod val="50000"/>
                  </a:schemeClr>
                </a:solidFill>
                <a:latin typeface="교보 손글씨 2019" panose="02020503000000000000" pitchFamily="18" charset="-127"/>
                <a:ea typeface="교보 손글씨 2019" panose="02020503000000000000" pitchFamily="18" charset="-127"/>
                <a:cs typeface="카페24 써라운드" pitchFamily="2" charset="-127"/>
              </a:rPr>
              <a:t>조</a:t>
            </a:r>
          </a:p>
        </p:txBody>
      </p:sp>
    </p:spTree>
    <p:extLst>
      <p:ext uri="{BB962C8B-B14F-4D97-AF65-F5344CB8AC3E}">
        <p14:creationId xmlns:p14="http://schemas.microsoft.com/office/powerpoint/2010/main" val="33324527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email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직사각형 51">
            <a:extLst>
              <a:ext uri="{FF2B5EF4-FFF2-40B4-BE49-F238E27FC236}">
                <a16:creationId xmlns:a16="http://schemas.microsoft.com/office/drawing/2014/main" id="{AB62D12D-5B16-41EA-BF73-8D2DC4AAE5EC}"/>
              </a:ext>
            </a:extLst>
          </p:cNvPr>
          <p:cNvSpPr/>
          <p:nvPr/>
        </p:nvSpPr>
        <p:spPr>
          <a:xfrm>
            <a:off x="421533" y="758757"/>
            <a:ext cx="11348936" cy="5690681"/>
          </a:xfrm>
          <a:prstGeom prst="rect">
            <a:avLst/>
          </a:prstGeom>
          <a:solidFill>
            <a:schemeClr val="bg1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0" name="그림 49">
            <a:extLst>
              <a:ext uri="{FF2B5EF4-FFF2-40B4-BE49-F238E27FC236}">
                <a16:creationId xmlns:a16="http://schemas.microsoft.com/office/drawing/2014/main" id="{E74F2757-8DD1-4B27-8EED-8AE8F61ED517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7355" y="212493"/>
            <a:ext cx="12866710" cy="6783205"/>
          </a:xfrm>
          <a:prstGeom prst="rect">
            <a:avLst/>
          </a:prstGeom>
        </p:spPr>
      </p:pic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F6E51A3E-41A9-C00C-654F-70252C405D49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762" y="64157"/>
            <a:ext cx="4633930" cy="83870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3C54EAC-66FF-4E76-8E66-C3459F6D6050}"/>
              </a:ext>
            </a:extLst>
          </p:cNvPr>
          <p:cNvSpPr txBox="1"/>
          <p:nvPr/>
        </p:nvSpPr>
        <p:spPr>
          <a:xfrm>
            <a:off x="421531" y="262658"/>
            <a:ext cx="42236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카페24 써라운드" pitchFamily="2" charset="-127"/>
              </a:rPr>
              <a:t>2. </a:t>
            </a:r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카페24 써라운드" pitchFamily="2" charset="-127"/>
              </a:rPr>
              <a:t>상품 수요량 예측</a:t>
            </a:r>
          </a:p>
        </p:txBody>
      </p:sp>
      <p:graphicFrame>
        <p:nvGraphicFramePr>
          <p:cNvPr id="6" name="차트 5">
            <a:extLst>
              <a:ext uri="{FF2B5EF4-FFF2-40B4-BE49-F238E27FC236}">
                <a16:creationId xmlns:a16="http://schemas.microsoft.com/office/drawing/2014/main" id="{DEEAE9A7-334E-02B6-42DF-B4DE444D2DA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13996920"/>
              </p:ext>
            </p:extLst>
          </p:nvPr>
        </p:nvGraphicFramePr>
        <p:xfrm>
          <a:off x="301067" y="1946787"/>
          <a:ext cx="3803022" cy="32981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7" name="차트 6">
            <a:extLst>
              <a:ext uri="{FF2B5EF4-FFF2-40B4-BE49-F238E27FC236}">
                <a16:creationId xmlns:a16="http://schemas.microsoft.com/office/drawing/2014/main" id="{C4949614-FB07-005F-226F-54581302F16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74351396"/>
              </p:ext>
            </p:extLst>
          </p:nvPr>
        </p:nvGraphicFramePr>
        <p:xfrm>
          <a:off x="4194489" y="1946787"/>
          <a:ext cx="3803022" cy="32981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12" name="차트 11">
            <a:extLst>
              <a:ext uri="{FF2B5EF4-FFF2-40B4-BE49-F238E27FC236}">
                <a16:creationId xmlns:a16="http://schemas.microsoft.com/office/drawing/2014/main" id="{DC1FF61D-AB9C-7CF8-4191-D02C4765EFA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04876434"/>
              </p:ext>
            </p:extLst>
          </p:nvPr>
        </p:nvGraphicFramePr>
        <p:xfrm>
          <a:off x="8087515" y="1946787"/>
          <a:ext cx="3803022" cy="32981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EB9D7867-B62B-FBD5-E80E-E3A61CAEBA17}"/>
              </a:ext>
            </a:extLst>
          </p:cNvPr>
          <p:cNvSpPr/>
          <p:nvPr/>
        </p:nvSpPr>
        <p:spPr>
          <a:xfrm>
            <a:off x="1801708" y="1519614"/>
            <a:ext cx="802136" cy="505343"/>
          </a:xfrm>
          <a:prstGeom prst="roundRect">
            <a:avLst/>
          </a:prstGeom>
          <a:solidFill>
            <a:srgbClr val="FDAF90"/>
          </a:solidFill>
          <a:ln>
            <a:solidFill>
              <a:srgbClr val="FFEFAC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배달의민족 주아" panose="020B0600000101010101" charset="-127"/>
                <a:ea typeface="배달의민족 주아" panose="020B0600000101010101" charset="-127"/>
              </a:rPr>
              <a:t>2</a:t>
            </a:r>
            <a:r>
              <a:rPr lang="ko-KR" altLang="en-US" sz="2400" dirty="0">
                <a:latin typeface="배달의민족 주아" panose="020B0600000101010101" charset="-127"/>
                <a:ea typeface="배달의민족 주아" panose="020B0600000101010101" charset="-127"/>
              </a:rPr>
              <a:t>일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BF3D817D-711B-487A-08CA-74BB78F2D781}"/>
              </a:ext>
            </a:extLst>
          </p:cNvPr>
          <p:cNvSpPr/>
          <p:nvPr/>
        </p:nvSpPr>
        <p:spPr>
          <a:xfrm>
            <a:off x="5694932" y="1519614"/>
            <a:ext cx="802136" cy="505343"/>
          </a:xfrm>
          <a:prstGeom prst="roundRect">
            <a:avLst/>
          </a:prstGeom>
          <a:solidFill>
            <a:srgbClr val="FDAF90"/>
          </a:solidFill>
          <a:ln>
            <a:solidFill>
              <a:srgbClr val="FFEFAC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배달의민족 주아" panose="020B0600000101010101" charset="-127"/>
                <a:ea typeface="배달의민족 주아" panose="020B0600000101010101" charset="-127"/>
              </a:rPr>
              <a:t>3</a:t>
            </a:r>
            <a:r>
              <a:rPr lang="ko-KR" altLang="en-US" sz="2400" dirty="0">
                <a:latin typeface="배달의민족 주아" panose="020B0600000101010101" charset="-127"/>
                <a:ea typeface="배달의민족 주아" panose="020B0600000101010101" charset="-127"/>
              </a:rPr>
              <a:t>일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7CB20E25-3BCF-CD7A-FBAC-3BC1F840D92E}"/>
              </a:ext>
            </a:extLst>
          </p:cNvPr>
          <p:cNvSpPr/>
          <p:nvPr/>
        </p:nvSpPr>
        <p:spPr>
          <a:xfrm>
            <a:off x="9588156" y="1519614"/>
            <a:ext cx="802136" cy="505343"/>
          </a:xfrm>
          <a:prstGeom prst="roundRect">
            <a:avLst/>
          </a:prstGeom>
          <a:solidFill>
            <a:srgbClr val="FDAF90"/>
          </a:solidFill>
          <a:ln>
            <a:solidFill>
              <a:srgbClr val="FFEFAC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배달의민족 주아" panose="020B0600000101010101" charset="-127"/>
                <a:ea typeface="배달의민족 주아" panose="020B0600000101010101" charset="-127"/>
              </a:rPr>
              <a:t>4</a:t>
            </a:r>
            <a:r>
              <a:rPr lang="ko-KR" altLang="en-US" sz="2400" dirty="0">
                <a:latin typeface="배달의민족 주아" panose="020B0600000101010101" charset="-127"/>
                <a:ea typeface="배달의민족 주아" panose="020B0600000101010101" charset="-127"/>
              </a:rPr>
              <a:t>일</a:t>
            </a: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0F90CB77-04B3-E1CA-BB9D-C909131AF78B}"/>
              </a:ext>
            </a:extLst>
          </p:cNvPr>
          <p:cNvSpPr/>
          <p:nvPr/>
        </p:nvSpPr>
        <p:spPr>
          <a:xfrm>
            <a:off x="2777946" y="5408442"/>
            <a:ext cx="6940389" cy="792688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rgbClr val="FFEFAC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B0600000101010101" charset="-127"/>
                <a:ea typeface="배달의민족 주아" panose="020B0600000101010101" charset="-127"/>
              </a:rPr>
              <a:t>배송일과 주문건은 연관 관계가 없음</a:t>
            </a: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B0600000101010101" charset="-127"/>
                <a:ea typeface="배달의민족 주아" panose="020B0600000101010101" charset="-127"/>
              </a:rPr>
              <a:t>(2)</a:t>
            </a:r>
            <a:endParaRPr lang="ko-KR" altLang="en-US" sz="240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주아" panose="020B0600000101010101" charset="-127"/>
              <a:ea typeface="배달의민족 주아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30764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  <p:bldGraphic spid="7" grpId="0">
        <p:bldAsOne/>
      </p:bldGraphic>
      <p:bldGraphic spid="12" grpId="0">
        <p:bldAsOne/>
      </p:bldGraphic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email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직사각형 51">
            <a:extLst>
              <a:ext uri="{FF2B5EF4-FFF2-40B4-BE49-F238E27FC236}">
                <a16:creationId xmlns:a16="http://schemas.microsoft.com/office/drawing/2014/main" id="{AB62D12D-5B16-41EA-BF73-8D2DC4AAE5EC}"/>
              </a:ext>
            </a:extLst>
          </p:cNvPr>
          <p:cNvSpPr/>
          <p:nvPr/>
        </p:nvSpPr>
        <p:spPr>
          <a:xfrm>
            <a:off x="421533" y="758757"/>
            <a:ext cx="11348936" cy="5690681"/>
          </a:xfrm>
          <a:prstGeom prst="rect">
            <a:avLst/>
          </a:prstGeom>
          <a:solidFill>
            <a:schemeClr val="bg1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0" name="그림 49">
            <a:extLst>
              <a:ext uri="{FF2B5EF4-FFF2-40B4-BE49-F238E27FC236}">
                <a16:creationId xmlns:a16="http://schemas.microsoft.com/office/drawing/2014/main" id="{E74F2757-8DD1-4B27-8EED-8AE8F61ED517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7359" y="212494"/>
            <a:ext cx="12866710" cy="6783205"/>
          </a:xfrm>
          <a:prstGeom prst="rect">
            <a:avLst/>
          </a:prstGeom>
        </p:spPr>
      </p:pic>
      <p:pic>
        <p:nvPicPr>
          <p:cNvPr id="2" name="그림 1" descr="텍스트이(가) 표시된 사진&#10;&#10;자동 생성된 설명">
            <a:extLst>
              <a:ext uri="{FF2B5EF4-FFF2-40B4-BE49-F238E27FC236}">
                <a16:creationId xmlns:a16="http://schemas.microsoft.com/office/drawing/2014/main" id="{FA7A840D-0158-74BD-D671-AFF3FD9654FC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762" y="64157"/>
            <a:ext cx="4633930" cy="83870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ED74555-4552-85FE-A16C-E1F3511E8A25}"/>
              </a:ext>
            </a:extLst>
          </p:cNvPr>
          <p:cNvSpPr txBox="1"/>
          <p:nvPr/>
        </p:nvSpPr>
        <p:spPr>
          <a:xfrm>
            <a:off x="421531" y="262658"/>
            <a:ext cx="42236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카페24 써라운드" pitchFamily="2" charset="-127"/>
              </a:rPr>
              <a:t>2. </a:t>
            </a:r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카페24 써라운드" pitchFamily="2" charset="-127"/>
              </a:rPr>
              <a:t>상품 수요량 예측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47C2BF31-BA0B-A31E-4AF4-D51E6C9D83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9873" y="1110939"/>
            <a:ext cx="8312254" cy="2376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B9478F9C-53D2-EB6A-9190-B7E9BEF6743B}"/>
              </a:ext>
            </a:extLst>
          </p:cNvPr>
          <p:cNvSpPr/>
          <p:nvPr/>
        </p:nvSpPr>
        <p:spPr>
          <a:xfrm>
            <a:off x="1468774" y="944363"/>
            <a:ext cx="3934421" cy="345839"/>
          </a:xfrm>
          <a:prstGeom prst="roundRect">
            <a:avLst/>
          </a:prstGeom>
          <a:solidFill>
            <a:srgbClr val="FDAF90"/>
          </a:solidFill>
          <a:ln>
            <a:solidFill>
              <a:srgbClr val="FFEF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배달의민족 주아" panose="020B0600000101010101" charset="-127"/>
                <a:ea typeface="배달의민족 주아" panose="020B0600000101010101" charset="-127"/>
              </a:rPr>
              <a:t>구매일별 물품 판매량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0D5D829C-1826-430F-DB21-BE343F877EC4}"/>
              </a:ext>
            </a:extLst>
          </p:cNvPr>
          <p:cNvGrpSpPr/>
          <p:nvPr/>
        </p:nvGrpSpPr>
        <p:grpSpPr>
          <a:xfrm>
            <a:off x="1468774" y="3811426"/>
            <a:ext cx="2630724" cy="1417497"/>
            <a:chOff x="755827" y="1398960"/>
            <a:chExt cx="3176063" cy="4650118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B7E444B3-4C1D-A751-7318-777E879B4470}"/>
                </a:ext>
              </a:extLst>
            </p:cNvPr>
            <p:cNvSpPr/>
            <p:nvPr/>
          </p:nvSpPr>
          <p:spPr>
            <a:xfrm>
              <a:off x="755827" y="1398960"/>
              <a:ext cx="3176063" cy="4650118"/>
            </a:xfrm>
            <a:prstGeom prst="roundRect">
              <a:avLst/>
            </a:prstGeom>
            <a:solidFill>
              <a:srgbClr val="F7B9A4"/>
            </a:solidFill>
            <a:ln>
              <a:solidFill>
                <a:srgbClr val="FFE997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EFE89B7D-30F7-1050-EE91-91886EF84004}"/>
                </a:ext>
              </a:extLst>
            </p:cNvPr>
            <p:cNvSpPr/>
            <p:nvPr/>
          </p:nvSpPr>
          <p:spPr>
            <a:xfrm>
              <a:off x="895412" y="1581092"/>
              <a:ext cx="2927267" cy="4285853"/>
            </a:xfrm>
            <a:prstGeom prst="roundRect">
              <a:avLst/>
            </a:prstGeom>
            <a:noFill/>
            <a:ln w="38100">
              <a:solidFill>
                <a:srgbClr val="E6E6E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1B58EB93-5582-F9B2-612D-731D3E908C8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58473" y="2851765"/>
              <a:ext cx="826234" cy="1744511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5688DA2-DEBC-E017-9259-8D111BCFF16D}"/>
                </a:ext>
              </a:extLst>
            </p:cNvPr>
            <p:cNvSpPr txBox="1"/>
            <p:nvPr/>
          </p:nvSpPr>
          <p:spPr>
            <a:xfrm>
              <a:off x="951667" y="2663860"/>
              <a:ext cx="2179982" cy="2120298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구매일별</a:t>
              </a:r>
              <a:endParaRPr lang="en-US" altLang="ko-K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r>
                <a:rPr lang="ko-KR" altLang="en-US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물품 판매량 확인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7A552AFD-FC13-8016-3E45-461F6FBC877A}"/>
              </a:ext>
            </a:extLst>
          </p:cNvPr>
          <p:cNvGrpSpPr/>
          <p:nvPr/>
        </p:nvGrpSpPr>
        <p:grpSpPr>
          <a:xfrm>
            <a:off x="4780634" y="3811425"/>
            <a:ext cx="2630724" cy="1417497"/>
            <a:chOff x="4615730" y="1405241"/>
            <a:chExt cx="3176063" cy="4650118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4A9C5AE9-9C1D-FEC7-3CD4-807A0A345F6A}"/>
                </a:ext>
              </a:extLst>
            </p:cNvPr>
            <p:cNvSpPr/>
            <p:nvPr/>
          </p:nvSpPr>
          <p:spPr>
            <a:xfrm>
              <a:off x="4615730" y="1405241"/>
              <a:ext cx="3176063" cy="4650118"/>
            </a:xfrm>
            <a:prstGeom prst="roundRect">
              <a:avLst/>
            </a:prstGeom>
            <a:solidFill>
              <a:srgbClr val="F7B9A4"/>
            </a:solidFill>
            <a:ln>
              <a:solidFill>
                <a:srgbClr val="FFE997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D11EB11C-051E-9F0D-2277-1A79E792EAFB}"/>
                </a:ext>
              </a:extLst>
            </p:cNvPr>
            <p:cNvSpPr/>
            <p:nvPr/>
          </p:nvSpPr>
          <p:spPr>
            <a:xfrm>
              <a:off x="4755315" y="1587373"/>
              <a:ext cx="2927267" cy="4285853"/>
            </a:xfrm>
            <a:prstGeom prst="roundRect">
              <a:avLst/>
            </a:prstGeom>
            <a:noFill/>
            <a:ln w="38100">
              <a:solidFill>
                <a:srgbClr val="E6E6E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322CF3A-6DF8-4EB9-9360-993A82CEE345}"/>
                </a:ext>
              </a:extLst>
            </p:cNvPr>
            <p:cNvSpPr txBox="1"/>
            <p:nvPr/>
          </p:nvSpPr>
          <p:spPr>
            <a:xfrm>
              <a:off x="4785248" y="2670145"/>
              <a:ext cx="2123115" cy="2120298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경향과 주기성</a:t>
              </a:r>
              <a:endParaRPr lang="en-US" altLang="ko-K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r>
                <a:rPr lang="ko-KR" altLang="en-US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없어 보임</a:t>
              </a:r>
              <a:endParaRPr lang="en-US" altLang="ko-KR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98DF4730-5A02-3CBA-5B50-2BCFF8E4CC6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93271" y="2968816"/>
              <a:ext cx="558172" cy="152295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CE76BFC0-C864-FE26-4FBD-DB2BCDF42691}"/>
              </a:ext>
            </a:extLst>
          </p:cNvPr>
          <p:cNvGrpSpPr/>
          <p:nvPr/>
        </p:nvGrpSpPr>
        <p:grpSpPr>
          <a:xfrm>
            <a:off x="7795762" y="3811424"/>
            <a:ext cx="3445822" cy="1417498"/>
            <a:chOff x="2995199" y="1103941"/>
            <a:chExt cx="4207997" cy="46501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60CF0DC2-9381-24EE-47FC-988516B60F3B}"/>
                </a:ext>
              </a:extLst>
            </p:cNvPr>
            <p:cNvSpPr/>
            <p:nvPr/>
          </p:nvSpPr>
          <p:spPr>
            <a:xfrm>
              <a:off x="3448381" y="1103941"/>
              <a:ext cx="3176063" cy="4650118"/>
            </a:xfrm>
            <a:prstGeom prst="roundRect">
              <a:avLst/>
            </a:prstGeom>
            <a:solidFill>
              <a:srgbClr val="F7B9A4"/>
            </a:solidFill>
            <a:ln>
              <a:solidFill>
                <a:srgbClr val="FFE997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37A9DD09-62DA-AC97-A17A-BE40E0AF2BFC}"/>
                </a:ext>
              </a:extLst>
            </p:cNvPr>
            <p:cNvSpPr/>
            <p:nvPr/>
          </p:nvSpPr>
          <p:spPr>
            <a:xfrm>
              <a:off x="3587966" y="1286073"/>
              <a:ext cx="2927267" cy="4285853"/>
            </a:xfrm>
            <a:prstGeom prst="roundRect">
              <a:avLst/>
            </a:prstGeom>
            <a:noFill/>
            <a:ln w="38100">
              <a:solidFill>
                <a:srgbClr val="E6E6E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3B77360-E866-B335-38C0-0F0C44B9A915}"/>
                </a:ext>
              </a:extLst>
            </p:cNvPr>
            <p:cNvSpPr txBox="1"/>
            <p:nvPr/>
          </p:nvSpPr>
          <p:spPr>
            <a:xfrm>
              <a:off x="2995199" y="1668920"/>
              <a:ext cx="4207997" cy="2120296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시계열 분석 모델 </a:t>
              </a:r>
              <a:endParaRPr lang="en-US" altLang="ko-K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ctr"/>
              <a:r>
                <a:rPr lang="ko-KR" altLang="en-US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사용</a:t>
              </a:r>
              <a:endParaRPr lang="en-US" altLang="ko-KR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81B1C46F-64AC-C1D6-78BF-D564769161D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11571" y="3870002"/>
              <a:ext cx="575253" cy="1333344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BC2016A4-791E-9492-A6FC-47E2D91451C6}"/>
              </a:ext>
            </a:extLst>
          </p:cNvPr>
          <p:cNvSpPr/>
          <p:nvPr/>
        </p:nvSpPr>
        <p:spPr>
          <a:xfrm>
            <a:off x="2777946" y="5408442"/>
            <a:ext cx="6940389" cy="792688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rgbClr val="FFEFAC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B0600000101010101" charset="-127"/>
                <a:ea typeface="배달의민족 주아" panose="020B0600000101010101" charset="-127"/>
              </a:rPr>
              <a:t>시계열 분석 모델 사용</a:t>
            </a:r>
          </a:p>
        </p:txBody>
      </p:sp>
    </p:spTree>
    <p:extLst>
      <p:ext uri="{BB962C8B-B14F-4D97-AF65-F5344CB8AC3E}">
        <p14:creationId xmlns:p14="http://schemas.microsoft.com/office/powerpoint/2010/main" val="999741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email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직사각형 51">
            <a:extLst>
              <a:ext uri="{FF2B5EF4-FFF2-40B4-BE49-F238E27FC236}">
                <a16:creationId xmlns:a16="http://schemas.microsoft.com/office/drawing/2014/main" id="{AB62D12D-5B16-41EA-BF73-8D2DC4AAE5EC}"/>
              </a:ext>
            </a:extLst>
          </p:cNvPr>
          <p:cNvSpPr/>
          <p:nvPr/>
        </p:nvSpPr>
        <p:spPr>
          <a:xfrm>
            <a:off x="421533" y="758757"/>
            <a:ext cx="11348936" cy="5690681"/>
          </a:xfrm>
          <a:prstGeom prst="rect">
            <a:avLst/>
          </a:prstGeom>
          <a:solidFill>
            <a:schemeClr val="bg1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0" name="그림 49">
            <a:extLst>
              <a:ext uri="{FF2B5EF4-FFF2-40B4-BE49-F238E27FC236}">
                <a16:creationId xmlns:a16="http://schemas.microsoft.com/office/drawing/2014/main" id="{E74F2757-8DD1-4B27-8EED-8AE8F61ED517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7355" y="212494"/>
            <a:ext cx="12866710" cy="6783205"/>
          </a:xfrm>
          <a:prstGeom prst="rect">
            <a:avLst/>
          </a:prstGeom>
        </p:spPr>
      </p:pic>
      <p:pic>
        <p:nvPicPr>
          <p:cNvPr id="2" name="그림 1" descr="텍스트이(가) 표시된 사진&#10;&#10;자동 생성된 설명">
            <a:extLst>
              <a:ext uri="{FF2B5EF4-FFF2-40B4-BE49-F238E27FC236}">
                <a16:creationId xmlns:a16="http://schemas.microsoft.com/office/drawing/2014/main" id="{FA7A840D-0158-74BD-D671-AFF3FD9654FC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762" y="64157"/>
            <a:ext cx="4633930" cy="83870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ED74555-4552-85FE-A16C-E1F3511E8A25}"/>
              </a:ext>
            </a:extLst>
          </p:cNvPr>
          <p:cNvSpPr txBox="1"/>
          <p:nvPr/>
        </p:nvSpPr>
        <p:spPr>
          <a:xfrm>
            <a:off x="421531" y="262658"/>
            <a:ext cx="42236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카페24 써라운드" pitchFamily="2" charset="-127"/>
              </a:rPr>
              <a:t>2. </a:t>
            </a:r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카페24 써라운드" pitchFamily="2" charset="-127"/>
              </a:rPr>
              <a:t>상품 수요량 예측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F21FD8B4-E6FB-B96A-0C32-D16F06C82BEA}"/>
              </a:ext>
            </a:extLst>
          </p:cNvPr>
          <p:cNvGrpSpPr/>
          <p:nvPr/>
        </p:nvGrpSpPr>
        <p:grpSpPr>
          <a:xfrm>
            <a:off x="982957" y="1249870"/>
            <a:ext cx="3247541" cy="838706"/>
            <a:chOff x="3021383" y="1400743"/>
            <a:chExt cx="3247541" cy="838706"/>
          </a:xfrm>
          <a:solidFill>
            <a:srgbClr val="F7B9A4"/>
          </a:solidFill>
        </p:grpSpPr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B6575066-CC20-45B8-D0CA-36A22C793CB1}"/>
                </a:ext>
              </a:extLst>
            </p:cNvPr>
            <p:cNvSpPr/>
            <p:nvPr/>
          </p:nvSpPr>
          <p:spPr>
            <a:xfrm>
              <a:off x="3021383" y="1400743"/>
              <a:ext cx="3247541" cy="838706"/>
            </a:xfrm>
            <a:prstGeom prst="roundRect">
              <a:avLst/>
            </a:prstGeom>
            <a:grpFill/>
            <a:ln>
              <a:solidFill>
                <a:srgbClr val="FFEFA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ko-KR" altLang="en-US" sz="2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배달의민족 주아" panose="020B0600000101010101" charset="-127"/>
                  <a:ea typeface="배달의민족 주아" panose="020B0600000101010101" charset="-127"/>
                </a:rPr>
                <a:t>고객의 물품 구매일</a:t>
              </a:r>
            </a:p>
          </p:txBody>
        </p:sp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AA9E3EA6-6609-3B48-F99F-D69B744BE20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64983" y="1468280"/>
              <a:ext cx="703632" cy="703632"/>
            </a:xfrm>
            <a:prstGeom prst="rect">
              <a:avLst/>
            </a:prstGeom>
            <a:grpFill/>
          </p:spPr>
        </p:pic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83303C23-A13C-F56E-E68E-B6452C422C04}"/>
              </a:ext>
            </a:extLst>
          </p:cNvPr>
          <p:cNvGrpSpPr/>
          <p:nvPr/>
        </p:nvGrpSpPr>
        <p:grpSpPr>
          <a:xfrm>
            <a:off x="982957" y="2242549"/>
            <a:ext cx="3247540" cy="838706"/>
            <a:chOff x="3261583" y="2574066"/>
            <a:chExt cx="3247540" cy="838706"/>
          </a:xfrm>
          <a:solidFill>
            <a:srgbClr val="F7B9A4"/>
          </a:solidFill>
        </p:grpSpPr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FA163186-E260-46C3-AEC7-2E80D8793003}"/>
                </a:ext>
              </a:extLst>
            </p:cNvPr>
            <p:cNvSpPr/>
            <p:nvPr/>
          </p:nvSpPr>
          <p:spPr>
            <a:xfrm>
              <a:off x="3261583" y="2574066"/>
              <a:ext cx="3247540" cy="838706"/>
            </a:xfrm>
            <a:prstGeom prst="roundRect">
              <a:avLst/>
            </a:prstGeom>
            <a:grpFill/>
            <a:ln>
              <a:solidFill>
                <a:srgbClr val="FFEFA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ko-KR" altLang="en-US" sz="2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배달의민족 주아" panose="020B0600000101010101" charset="-127"/>
                  <a:ea typeface="배달의민족 주아" panose="020B0600000101010101" charset="-127"/>
                </a:rPr>
                <a:t>자사의 물품 판매량</a:t>
              </a:r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4910F3E6-FA45-A4E8-CC7C-51C90FDA72B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99444" y="2647464"/>
              <a:ext cx="691909" cy="691909"/>
            </a:xfrm>
            <a:prstGeom prst="rect">
              <a:avLst/>
            </a:prstGeom>
            <a:grpFill/>
          </p:spPr>
        </p:pic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8B880ED9-870D-94C6-E097-0828B0A134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6139" y="1851149"/>
            <a:ext cx="4339737" cy="648769"/>
          </a:xfrm>
          <a:prstGeom prst="rect">
            <a:avLst/>
          </a:prstGeom>
          <a:noFill/>
          <a:ln w="38100">
            <a:solidFill>
              <a:srgbClr val="F7B9A4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014FBD3B-A452-8B9C-FEA7-A8F3638F03BA}"/>
              </a:ext>
            </a:extLst>
          </p:cNvPr>
          <p:cNvSpPr/>
          <p:nvPr/>
        </p:nvSpPr>
        <p:spPr>
          <a:xfrm>
            <a:off x="9743779" y="1756181"/>
            <a:ext cx="1116497" cy="838706"/>
          </a:xfrm>
          <a:prstGeom prst="roundRect">
            <a:avLst/>
          </a:prstGeom>
          <a:solidFill>
            <a:srgbClr val="F7B9A4"/>
          </a:solidFill>
          <a:ln>
            <a:solidFill>
              <a:srgbClr val="FFEF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B0600000101010101" charset="-127"/>
                <a:ea typeface="배달의민족 주아" panose="020B0600000101010101" charset="-127"/>
              </a:rPr>
              <a:t>중복  </a:t>
            </a:r>
            <a:r>
              <a:rPr lang="en-US" altLang="ko-K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B0600000101010101" charset="-127"/>
                <a:ea typeface="배달의민족 주아" panose="020B0600000101010101" charset="-127"/>
              </a:rPr>
              <a:t>X</a:t>
            </a:r>
            <a:endParaRPr lang="ko-KR" alt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주아" panose="020B0600000101010101" charset="-127"/>
              <a:ea typeface="배달의민족 주아" panose="020B0600000101010101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611E4B3C-F3AA-0975-C71A-9CCE128D5997}"/>
              </a:ext>
            </a:extLst>
          </p:cNvPr>
          <p:cNvGrpSpPr/>
          <p:nvPr/>
        </p:nvGrpSpPr>
        <p:grpSpPr>
          <a:xfrm>
            <a:off x="1199418" y="3590021"/>
            <a:ext cx="9793164" cy="1782662"/>
            <a:chOff x="1199418" y="4366717"/>
            <a:chExt cx="9793164" cy="1782662"/>
          </a:xfrm>
        </p:grpSpPr>
        <p:pic>
          <p:nvPicPr>
            <p:cNvPr id="32" name="Picture 2">
              <a:extLst>
                <a:ext uri="{FF2B5EF4-FFF2-40B4-BE49-F238E27FC236}">
                  <a16:creationId xmlns:a16="http://schemas.microsoft.com/office/drawing/2014/main" id="{722B7AF9-136D-F02B-E0C7-507EF3B6FB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99418" y="4366717"/>
              <a:ext cx="9793164" cy="17826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EDE300E2-5333-9D97-4F92-8DA84C176D93}"/>
                </a:ext>
              </a:extLst>
            </p:cNvPr>
            <p:cNvCxnSpPr/>
            <p:nvPr/>
          </p:nvCxnSpPr>
          <p:spPr>
            <a:xfrm>
              <a:off x="1359877" y="5293217"/>
              <a:ext cx="9500399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0E602910-5995-5112-D10F-C162364325D6}"/>
                </a:ext>
              </a:extLst>
            </p:cNvPr>
            <p:cNvCxnSpPr/>
            <p:nvPr/>
          </p:nvCxnSpPr>
          <p:spPr>
            <a:xfrm>
              <a:off x="1348154" y="5937986"/>
              <a:ext cx="9500399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4B0BD993-F419-45F3-11FB-AE8C38A6B835}"/>
              </a:ext>
            </a:extLst>
          </p:cNvPr>
          <p:cNvSpPr/>
          <p:nvPr/>
        </p:nvSpPr>
        <p:spPr>
          <a:xfrm>
            <a:off x="4277684" y="3278321"/>
            <a:ext cx="3663858" cy="387852"/>
          </a:xfrm>
          <a:prstGeom prst="roundRect">
            <a:avLst/>
          </a:prstGeom>
          <a:solidFill>
            <a:srgbClr val="F7B9A4"/>
          </a:solidFill>
          <a:ln>
            <a:solidFill>
              <a:srgbClr val="FFEF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B0600000101010101" charset="-127"/>
                <a:ea typeface="배달의민족 주아" panose="020B0600000101010101" charset="-127"/>
              </a:rPr>
              <a:t>시간에 따른 물품 판매량</a:t>
            </a: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E6DFC424-B88B-AFC0-F7EE-9983F7A0D2A6}"/>
              </a:ext>
            </a:extLst>
          </p:cNvPr>
          <p:cNvCxnSpPr/>
          <p:nvPr/>
        </p:nvCxnSpPr>
        <p:spPr>
          <a:xfrm flipH="1">
            <a:off x="9625781" y="3156836"/>
            <a:ext cx="1042219" cy="1359685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0A074394-D4C8-F13D-7430-F5AE0F089976}"/>
              </a:ext>
            </a:extLst>
          </p:cNvPr>
          <p:cNvCxnSpPr>
            <a:cxnSpLocks/>
          </p:cNvCxnSpPr>
          <p:nvPr/>
        </p:nvCxnSpPr>
        <p:spPr>
          <a:xfrm flipH="1">
            <a:off x="10533279" y="3171773"/>
            <a:ext cx="591074" cy="198493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9735A295-B0D3-9EDE-BBA1-A54A5694BE03}"/>
              </a:ext>
            </a:extLst>
          </p:cNvPr>
          <p:cNvSpPr/>
          <p:nvPr/>
        </p:nvSpPr>
        <p:spPr>
          <a:xfrm>
            <a:off x="10143592" y="3092010"/>
            <a:ext cx="1337547" cy="380237"/>
          </a:xfrm>
          <a:prstGeom prst="roundRect">
            <a:avLst/>
          </a:prstGeom>
          <a:solidFill>
            <a:srgbClr val="F7B9A4"/>
          </a:solidFill>
          <a:ln w="12700">
            <a:solidFill>
              <a:srgbClr val="FFE9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이상치 기준선</a:t>
            </a: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3365D81E-5F82-2A35-7A6D-E44F51BBB429}"/>
              </a:ext>
            </a:extLst>
          </p:cNvPr>
          <p:cNvSpPr/>
          <p:nvPr/>
        </p:nvSpPr>
        <p:spPr>
          <a:xfrm>
            <a:off x="2777946" y="5408442"/>
            <a:ext cx="6940389" cy="792688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rgbClr val="FFEFAC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B0600000101010101" charset="-127"/>
                <a:ea typeface="배달의민족 주아" panose="020B0600000101010101" charset="-127"/>
              </a:rPr>
              <a:t>데이터 </a:t>
            </a:r>
            <a:r>
              <a:rPr lang="ko-KR" altLang="en-US" sz="2400" dirty="0" err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B0600000101010101" charset="-127"/>
                <a:ea typeface="배달의민족 주아" panose="020B0600000101010101" charset="-127"/>
              </a:rPr>
              <a:t>전처리</a:t>
            </a: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B0600000101010101" charset="-127"/>
                <a:ea typeface="배달의민족 주아" panose="020B0600000101010101" charset="-127"/>
              </a:rPr>
              <a:t>(2)</a:t>
            </a:r>
            <a:endParaRPr lang="ko-KR" altLang="en-US" sz="240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주아" panose="020B0600000101010101" charset="-127"/>
              <a:ea typeface="배달의민족 주아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744805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email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직사각형 51">
            <a:extLst>
              <a:ext uri="{FF2B5EF4-FFF2-40B4-BE49-F238E27FC236}">
                <a16:creationId xmlns:a16="http://schemas.microsoft.com/office/drawing/2014/main" id="{AB62D12D-5B16-41EA-BF73-8D2DC4AAE5EC}"/>
              </a:ext>
            </a:extLst>
          </p:cNvPr>
          <p:cNvSpPr/>
          <p:nvPr/>
        </p:nvSpPr>
        <p:spPr>
          <a:xfrm>
            <a:off x="421533" y="758757"/>
            <a:ext cx="11348936" cy="5690681"/>
          </a:xfrm>
          <a:prstGeom prst="rect">
            <a:avLst/>
          </a:prstGeom>
          <a:solidFill>
            <a:schemeClr val="bg1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0" name="그림 49">
            <a:extLst>
              <a:ext uri="{FF2B5EF4-FFF2-40B4-BE49-F238E27FC236}">
                <a16:creationId xmlns:a16="http://schemas.microsoft.com/office/drawing/2014/main" id="{E74F2757-8DD1-4B27-8EED-8AE8F61ED517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7355" y="212494"/>
            <a:ext cx="12866710" cy="6783205"/>
          </a:xfrm>
          <a:prstGeom prst="rect">
            <a:avLst/>
          </a:prstGeom>
        </p:spPr>
      </p:pic>
      <p:pic>
        <p:nvPicPr>
          <p:cNvPr id="2" name="그림 1" descr="텍스트이(가) 표시된 사진&#10;&#10;자동 생성된 설명">
            <a:extLst>
              <a:ext uri="{FF2B5EF4-FFF2-40B4-BE49-F238E27FC236}">
                <a16:creationId xmlns:a16="http://schemas.microsoft.com/office/drawing/2014/main" id="{FA7A840D-0158-74BD-D671-AFF3FD9654FC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762" y="64157"/>
            <a:ext cx="4633930" cy="83870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ED74555-4552-85FE-A16C-E1F3511E8A25}"/>
              </a:ext>
            </a:extLst>
          </p:cNvPr>
          <p:cNvSpPr txBox="1"/>
          <p:nvPr/>
        </p:nvSpPr>
        <p:spPr>
          <a:xfrm>
            <a:off x="421531" y="262658"/>
            <a:ext cx="42236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카페24 써라운드" pitchFamily="2" charset="-127"/>
              </a:rPr>
              <a:t>2. </a:t>
            </a:r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카페24 써라운드" pitchFamily="2" charset="-127"/>
              </a:rPr>
              <a:t>상품 수요량 예측</a:t>
            </a:r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83ADFAB9-3308-A315-A7A9-CF94F25995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117" y="1468995"/>
            <a:ext cx="10765766" cy="2011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D93E38B8-6ED4-DAE8-21C0-27C914B72905}"/>
              </a:ext>
            </a:extLst>
          </p:cNvPr>
          <p:cNvSpPr/>
          <p:nvPr/>
        </p:nvSpPr>
        <p:spPr>
          <a:xfrm>
            <a:off x="4140925" y="1236225"/>
            <a:ext cx="4300709" cy="361238"/>
          </a:xfrm>
          <a:prstGeom prst="roundRect">
            <a:avLst/>
          </a:prstGeom>
          <a:solidFill>
            <a:srgbClr val="F7B9A4"/>
          </a:solidFill>
          <a:ln>
            <a:solidFill>
              <a:srgbClr val="FFEF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err="1">
                <a:effectLst/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SimpleExpSmoothing</a:t>
            </a:r>
            <a:r>
              <a:rPr lang="en-US" altLang="ko-KR" sz="1600" b="1" dirty="0"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dirty="0"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모델 예측 결과</a:t>
            </a:r>
            <a:endParaRPr lang="ko-KR" altLang="en-US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3FEBF76F-250D-30BF-B949-8EF248E96D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3660" y="3995726"/>
            <a:ext cx="7424680" cy="98780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032ED916-2D5E-ADEA-D4D3-6F2B478C8E81}"/>
              </a:ext>
            </a:extLst>
          </p:cNvPr>
          <p:cNvSpPr/>
          <p:nvPr/>
        </p:nvSpPr>
        <p:spPr>
          <a:xfrm>
            <a:off x="4472230" y="3717601"/>
            <a:ext cx="3247540" cy="307371"/>
          </a:xfrm>
          <a:prstGeom prst="roundRect">
            <a:avLst/>
          </a:prstGeom>
          <a:solidFill>
            <a:srgbClr val="F7B9A4"/>
          </a:solidFill>
          <a:ln>
            <a:solidFill>
              <a:srgbClr val="FFEF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배달의민족 주아" panose="020B0600000101010101" charset="-127"/>
                <a:ea typeface="배달의민족 주아" panose="020B0600000101010101" charset="-127"/>
              </a:rPr>
              <a:t> </a:t>
            </a:r>
            <a:r>
              <a:rPr lang="en-US" altLang="ko-KR" dirty="0">
                <a:latin typeface="배달의민족 주아" panose="020B0600000101010101" charset="-127"/>
                <a:ea typeface="배달의민족 주아" panose="020B0600000101010101" charset="-127"/>
              </a:rPr>
              <a:t>S.E.S </a:t>
            </a:r>
            <a:r>
              <a:rPr lang="ko-KR" altLang="en-US" dirty="0" err="1">
                <a:latin typeface="배달의민족 주아" panose="020B0600000101010101" charset="-127"/>
                <a:ea typeface="배달의민족 주아" panose="020B0600000101010101" charset="-127"/>
              </a:rPr>
              <a:t>오차값</a:t>
            </a:r>
            <a:r>
              <a:rPr lang="ko-KR" altLang="en-US" dirty="0">
                <a:latin typeface="배달의민족 주아" panose="020B0600000101010101" charset="-127"/>
                <a:ea typeface="배달의민족 주아" panose="020B0600000101010101" charset="-127"/>
              </a:rPr>
              <a:t> 확인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FFA7435-A078-E193-F80D-5B60EB0B426B}"/>
              </a:ext>
            </a:extLst>
          </p:cNvPr>
          <p:cNvSpPr/>
          <p:nvPr/>
        </p:nvSpPr>
        <p:spPr>
          <a:xfrm>
            <a:off x="2351454" y="4694178"/>
            <a:ext cx="1789471" cy="310810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Picture 4">
            <a:extLst>
              <a:ext uri="{FF2B5EF4-FFF2-40B4-BE49-F238E27FC236}">
                <a16:creationId xmlns:a16="http://schemas.microsoft.com/office/drawing/2014/main" id="{EB5480A7-7C55-754A-DDFC-5235B7A5DD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139" t="75287" r="4199" b="12142"/>
          <a:stretch/>
        </p:blipFill>
        <p:spPr bwMode="auto">
          <a:xfrm>
            <a:off x="9635613" y="2142388"/>
            <a:ext cx="1602658" cy="664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28BB0379-AB3F-FEC4-A5E8-F1EE70561A56}"/>
              </a:ext>
            </a:extLst>
          </p:cNvPr>
          <p:cNvSpPr/>
          <p:nvPr/>
        </p:nvSpPr>
        <p:spPr>
          <a:xfrm>
            <a:off x="10436942" y="3000498"/>
            <a:ext cx="516193" cy="214003"/>
          </a:xfrm>
          <a:prstGeom prst="rect">
            <a:avLst/>
          </a:prstGeom>
          <a:noFill/>
          <a:ln w="28575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DF1E451-D5F0-522A-9D22-F445D30A7231}"/>
              </a:ext>
            </a:extLst>
          </p:cNvPr>
          <p:cNvSpPr/>
          <p:nvPr/>
        </p:nvSpPr>
        <p:spPr>
          <a:xfrm>
            <a:off x="9537291" y="2180268"/>
            <a:ext cx="1514168" cy="55416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D4BCCE92-224F-548C-E045-25258907C05A}"/>
              </a:ext>
            </a:extLst>
          </p:cNvPr>
          <p:cNvCxnSpPr>
            <a:stCxn id="21" idx="2"/>
            <a:endCxn id="20" idx="0"/>
          </p:cNvCxnSpPr>
          <p:nvPr/>
        </p:nvCxnSpPr>
        <p:spPr>
          <a:xfrm>
            <a:off x="10294375" y="2734431"/>
            <a:ext cx="400664" cy="266067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6A1EC748-A421-DC57-5EE2-B79728641B65}"/>
              </a:ext>
            </a:extLst>
          </p:cNvPr>
          <p:cNvSpPr/>
          <p:nvPr/>
        </p:nvSpPr>
        <p:spPr>
          <a:xfrm>
            <a:off x="2777946" y="5408442"/>
            <a:ext cx="6940389" cy="792688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rgbClr val="FFEFAC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B0600000101010101" charset="-127"/>
                <a:ea typeface="배달의민족 주아" panose="020B0600000101010101" charset="-127"/>
              </a:rPr>
              <a:t>최초 모델의 시각화와</a:t>
            </a: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B0600000101010101" charset="-127"/>
                <a:ea typeface="배달의민족 주아" panose="020B0600000101010101" charset="-127"/>
              </a:rPr>
              <a:t> </a:t>
            </a:r>
            <a:r>
              <a:rPr lang="ko-KR" altLang="en-US" sz="2400" dirty="0" err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B0600000101010101" charset="-127"/>
                <a:ea typeface="배달의민족 주아" panose="020B0600000101010101" charset="-127"/>
              </a:rPr>
              <a:t>오차값</a:t>
            </a:r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B0600000101010101" charset="-127"/>
                <a:ea typeface="배달의민족 주아" panose="020B0600000101010101" charset="-127"/>
              </a:rPr>
              <a:t> 확인</a:t>
            </a:r>
          </a:p>
        </p:txBody>
      </p:sp>
    </p:spTree>
    <p:extLst>
      <p:ext uri="{BB962C8B-B14F-4D97-AF65-F5344CB8AC3E}">
        <p14:creationId xmlns:p14="http://schemas.microsoft.com/office/powerpoint/2010/main" val="42058072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email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직사각형 51">
            <a:extLst>
              <a:ext uri="{FF2B5EF4-FFF2-40B4-BE49-F238E27FC236}">
                <a16:creationId xmlns:a16="http://schemas.microsoft.com/office/drawing/2014/main" id="{AB62D12D-5B16-41EA-BF73-8D2DC4AAE5EC}"/>
              </a:ext>
            </a:extLst>
          </p:cNvPr>
          <p:cNvSpPr/>
          <p:nvPr/>
        </p:nvSpPr>
        <p:spPr>
          <a:xfrm>
            <a:off x="421533" y="758757"/>
            <a:ext cx="11348936" cy="5690681"/>
          </a:xfrm>
          <a:prstGeom prst="rect">
            <a:avLst/>
          </a:prstGeom>
          <a:solidFill>
            <a:schemeClr val="bg1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0" name="그림 49">
            <a:extLst>
              <a:ext uri="{FF2B5EF4-FFF2-40B4-BE49-F238E27FC236}">
                <a16:creationId xmlns:a16="http://schemas.microsoft.com/office/drawing/2014/main" id="{E74F2757-8DD1-4B27-8EED-8AE8F61ED517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7356" y="202912"/>
            <a:ext cx="12866710" cy="6783205"/>
          </a:xfrm>
          <a:prstGeom prst="rect">
            <a:avLst/>
          </a:prstGeom>
        </p:spPr>
      </p:pic>
      <p:pic>
        <p:nvPicPr>
          <p:cNvPr id="2" name="그림 1" descr="텍스트이(가) 표시된 사진&#10;&#10;자동 생성된 설명">
            <a:extLst>
              <a:ext uri="{FF2B5EF4-FFF2-40B4-BE49-F238E27FC236}">
                <a16:creationId xmlns:a16="http://schemas.microsoft.com/office/drawing/2014/main" id="{FA7A840D-0158-74BD-D671-AFF3FD9654FC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762" y="64157"/>
            <a:ext cx="4633930" cy="83870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ED74555-4552-85FE-A16C-E1F3511E8A25}"/>
              </a:ext>
            </a:extLst>
          </p:cNvPr>
          <p:cNvSpPr txBox="1"/>
          <p:nvPr/>
        </p:nvSpPr>
        <p:spPr>
          <a:xfrm>
            <a:off x="421531" y="262658"/>
            <a:ext cx="42236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카페24 써라운드" pitchFamily="2" charset="-127"/>
              </a:rPr>
              <a:t>2. </a:t>
            </a:r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카페24 써라운드" pitchFamily="2" charset="-127"/>
              </a:rPr>
              <a:t>상품 수요량 예측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6F027E36-B498-A6BC-D76C-B5C52C7CA9E2}"/>
              </a:ext>
            </a:extLst>
          </p:cNvPr>
          <p:cNvGrpSpPr/>
          <p:nvPr/>
        </p:nvGrpSpPr>
        <p:grpSpPr>
          <a:xfrm>
            <a:off x="6977852" y="1198622"/>
            <a:ext cx="3849372" cy="1568793"/>
            <a:chOff x="755827" y="1398961"/>
            <a:chExt cx="3176063" cy="4650117"/>
          </a:xfrm>
        </p:grpSpPr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39275684-0EE1-874E-B338-FAAD7BDE3779}"/>
                </a:ext>
              </a:extLst>
            </p:cNvPr>
            <p:cNvSpPr/>
            <p:nvPr/>
          </p:nvSpPr>
          <p:spPr>
            <a:xfrm>
              <a:off x="755827" y="1398961"/>
              <a:ext cx="3176063" cy="4650117"/>
            </a:xfrm>
            <a:prstGeom prst="roundRect">
              <a:avLst/>
            </a:prstGeom>
            <a:solidFill>
              <a:srgbClr val="F7B9A4"/>
            </a:solidFill>
            <a:ln>
              <a:solidFill>
                <a:srgbClr val="FFE997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A6F38BFE-5EB0-9D88-2D4E-DF2EF12C413B}"/>
                </a:ext>
              </a:extLst>
            </p:cNvPr>
            <p:cNvSpPr/>
            <p:nvPr/>
          </p:nvSpPr>
          <p:spPr>
            <a:xfrm>
              <a:off x="895412" y="1581092"/>
              <a:ext cx="2927267" cy="4285853"/>
            </a:xfrm>
            <a:prstGeom prst="roundRect">
              <a:avLst/>
            </a:prstGeom>
            <a:noFill/>
            <a:ln w="57150">
              <a:solidFill>
                <a:srgbClr val="E6E6E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87DB51A-0153-C766-1435-413A6C1EB893}"/>
                </a:ext>
              </a:extLst>
            </p:cNvPr>
            <p:cNvSpPr txBox="1"/>
            <p:nvPr/>
          </p:nvSpPr>
          <p:spPr>
            <a:xfrm>
              <a:off x="1253867" y="1945047"/>
              <a:ext cx="2179982" cy="3922854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Yu Mincho" panose="02020400000000000000" pitchFamily="18" charset="-128"/>
                  <a:ea typeface="Yu Mincho" panose="02020400000000000000" pitchFamily="18" charset="-128"/>
                </a:rPr>
                <a:t>▶</a:t>
              </a:r>
              <a:r>
                <a:rPr lang="en-US" altLang="ko-KR" sz="2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Yu Mincho" panose="02020400000000000000" pitchFamily="18" charset="-128"/>
                  <a:ea typeface="Yu Mincho" panose="02020400000000000000" pitchFamily="18" charset="-128"/>
                </a:rPr>
                <a:t>Simple Exponential Smoothing </a:t>
              </a:r>
            </a:p>
            <a:p>
              <a:pPr algn="ctr"/>
              <a:r>
                <a:rPr lang="ko-KR" altLang="en-US" sz="1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Yu Mincho" panose="02020400000000000000" pitchFamily="18" charset="-128"/>
                  <a:ea typeface="Yu Mincho" panose="02020400000000000000" pitchFamily="18" charset="-128"/>
                </a:rPr>
                <a:t>▶</a:t>
              </a:r>
              <a:r>
                <a:rPr lang="ko-KR" altLang="en-US" sz="2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Yu Mincho" panose="02020400000000000000" pitchFamily="18" charset="-128"/>
                  <a:ea typeface="Yu Mincho" panose="02020400000000000000" pitchFamily="18" charset="-128"/>
                </a:rPr>
                <a:t>  </a:t>
              </a:r>
              <a:r>
                <a:rPr lang="en-US" altLang="ko-KR" sz="2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Yu Mincho" panose="02020400000000000000" pitchFamily="18" charset="-128"/>
                  <a:ea typeface="Yu Mincho" panose="02020400000000000000" pitchFamily="18" charset="-128"/>
                </a:rPr>
                <a:t>Holt</a:t>
              </a:r>
            </a:p>
            <a:p>
              <a:pPr algn="ctr"/>
              <a:r>
                <a:rPr lang="ko-KR" altLang="en-US" sz="1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Yu Mincho" panose="02020400000000000000" pitchFamily="18" charset="-128"/>
                  <a:ea typeface="Yu Mincho" panose="02020400000000000000" pitchFamily="18" charset="-128"/>
                </a:rPr>
                <a:t>▶</a:t>
              </a:r>
              <a:r>
                <a:rPr lang="ko-KR" altLang="en-US" sz="2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Yu Mincho" panose="02020400000000000000" pitchFamily="18" charset="-128"/>
                  <a:ea typeface="Yu Mincho" panose="02020400000000000000" pitchFamily="18" charset="-128"/>
                </a:rPr>
                <a:t>  </a:t>
              </a:r>
              <a:r>
                <a:rPr lang="en-US" altLang="ko-KR" sz="2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Yu Mincho" panose="02020400000000000000" pitchFamily="18" charset="-128"/>
                  <a:ea typeface="Yu Mincho" panose="02020400000000000000" pitchFamily="18" charset="-128"/>
                </a:rPr>
                <a:t>HWES</a:t>
              </a:r>
              <a:endParaRPr lang="ko-KR" alt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u Mincho" panose="02020400000000000000" pitchFamily="18" charset="-128"/>
                <a:ea typeface="배달의민족 주아" panose="02020603020101020101" pitchFamily="18" charset="-127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1EAFBBC3-2E55-54DB-8026-13BB5BD818CA}"/>
              </a:ext>
            </a:extLst>
          </p:cNvPr>
          <p:cNvGrpSpPr/>
          <p:nvPr/>
        </p:nvGrpSpPr>
        <p:grpSpPr>
          <a:xfrm>
            <a:off x="1364776" y="1198620"/>
            <a:ext cx="3451184" cy="1568793"/>
            <a:chOff x="755827" y="1398961"/>
            <a:chExt cx="3176063" cy="4650117"/>
          </a:xfrm>
        </p:grpSpPr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783CB0A1-0EBB-4F60-49BF-F58DBE0A710B}"/>
                </a:ext>
              </a:extLst>
            </p:cNvPr>
            <p:cNvSpPr/>
            <p:nvPr/>
          </p:nvSpPr>
          <p:spPr>
            <a:xfrm>
              <a:off x="755827" y="1398961"/>
              <a:ext cx="3176063" cy="4650117"/>
            </a:xfrm>
            <a:prstGeom prst="roundRect">
              <a:avLst/>
            </a:prstGeom>
            <a:solidFill>
              <a:srgbClr val="F7B9A4"/>
            </a:solidFill>
            <a:ln>
              <a:solidFill>
                <a:srgbClr val="FFE997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3D9F0B27-3B4D-827D-DA27-DC437226316B}"/>
                </a:ext>
              </a:extLst>
            </p:cNvPr>
            <p:cNvSpPr/>
            <p:nvPr/>
          </p:nvSpPr>
          <p:spPr>
            <a:xfrm>
              <a:off x="895412" y="1581092"/>
              <a:ext cx="2927267" cy="4285853"/>
            </a:xfrm>
            <a:prstGeom prst="roundRect">
              <a:avLst/>
            </a:prstGeom>
            <a:noFill/>
            <a:ln w="57150">
              <a:solidFill>
                <a:srgbClr val="E6E6E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227ECAB-08ED-42BF-7F68-E13F598524ED}"/>
                </a:ext>
              </a:extLst>
            </p:cNvPr>
            <p:cNvSpPr txBox="1"/>
            <p:nvPr/>
          </p:nvSpPr>
          <p:spPr>
            <a:xfrm>
              <a:off x="895412" y="3125920"/>
              <a:ext cx="2794476" cy="1185981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Yu Mincho" panose="02020400000000000000" pitchFamily="18" charset="-128"/>
                  <a:ea typeface="Yu Mincho" panose="02020400000000000000" pitchFamily="18" charset="-128"/>
                </a:rPr>
                <a:t>▶</a:t>
              </a:r>
              <a:r>
                <a:rPr lang="en-US" altLang="ko-KR" sz="2000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Yu Mincho" panose="02020400000000000000" pitchFamily="18" charset="-128"/>
                  <a:ea typeface="Yu Mincho" panose="02020400000000000000" pitchFamily="18" charset="-128"/>
                </a:rPr>
                <a:t>SimpleExpSmoothing</a:t>
              </a:r>
              <a:endParaRPr lang="en-US" altLang="ko-K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u Mincho" panose="02020400000000000000" pitchFamily="18" charset="-128"/>
                <a:ea typeface="Yu Mincho" panose="02020400000000000000" pitchFamily="18" charset="-128"/>
              </a:endParaRPr>
            </a:p>
          </p:txBody>
        </p:sp>
      </p:grpSp>
      <p:pic>
        <p:nvPicPr>
          <p:cNvPr id="29" name="그림 28" descr="텍스트이(가) 표시된 사진&#10;&#10;자동 생성된 설명">
            <a:extLst>
              <a:ext uri="{FF2B5EF4-FFF2-40B4-BE49-F238E27FC236}">
                <a16:creationId xmlns:a16="http://schemas.microsoft.com/office/drawing/2014/main" id="{817104F7-6634-12E7-AD70-BDF8B118F16E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0770" y="1627467"/>
            <a:ext cx="1390458" cy="711095"/>
          </a:xfrm>
          <a:prstGeom prst="rect">
            <a:avLst/>
          </a:pr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9978D940-45C7-A21D-3F16-BD1CD71CB6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759" y="3467569"/>
            <a:ext cx="10958482" cy="2060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2032A8C8-1238-48E9-0457-B225D574D7DA}"/>
              </a:ext>
            </a:extLst>
          </p:cNvPr>
          <p:cNvSpPr/>
          <p:nvPr/>
        </p:nvSpPr>
        <p:spPr>
          <a:xfrm>
            <a:off x="4333934" y="3168765"/>
            <a:ext cx="3247540" cy="363640"/>
          </a:xfrm>
          <a:prstGeom prst="roundRect">
            <a:avLst/>
          </a:prstGeom>
          <a:solidFill>
            <a:srgbClr val="F7B9A4"/>
          </a:solidFill>
          <a:ln>
            <a:solidFill>
              <a:srgbClr val="FFEF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B0600000101010101" charset="-127"/>
                <a:ea typeface="배달의민족 주아" panose="020B0600000101010101" charset="-127"/>
              </a:rPr>
              <a:t>시간에 따른 물품 판매량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163B45C-AABD-3426-EAC4-653DE3244F58}"/>
              </a:ext>
            </a:extLst>
          </p:cNvPr>
          <p:cNvCxnSpPr>
            <a:cxnSpLocks/>
          </p:cNvCxnSpPr>
          <p:nvPr/>
        </p:nvCxnSpPr>
        <p:spPr>
          <a:xfrm>
            <a:off x="868557" y="4492422"/>
            <a:ext cx="10536862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A6D8A0A2-2808-275B-22A0-1F6E98165B55}"/>
              </a:ext>
            </a:extLst>
          </p:cNvPr>
          <p:cNvCxnSpPr>
            <a:cxnSpLocks/>
          </p:cNvCxnSpPr>
          <p:nvPr/>
        </p:nvCxnSpPr>
        <p:spPr>
          <a:xfrm>
            <a:off x="788946" y="5204380"/>
            <a:ext cx="10706684" cy="535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화살표: 위쪽 21">
            <a:extLst>
              <a:ext uri="{FF2B5EF4-FFF2-40B4-BE49-F238E27FC236}">
                <a16:creationId xmlns:a16="http://schemas.microsoft.com/office/drawing/2014/main" id="{9AB242A9-D40F-8F3A-CEF8-395BEA789B58}"/>
              </a:ext>
            </a:extLst>
          </p:cNvPr>
          <p:cNvSpPr/>
          <p:nvPr/>
        </p:nvSpPr>
        <p:spPr>
          <a:xfrm>
            <a:off x="8696588" y="3399769"/>
            <a:ext cx="448711" cy="1239514"/>
          </a:xfrm>
          <a:prstGeom prst="upArrow">
            <a:avLst/>
          </a:prstGeom>
          <a:solidFill>
            <a:srgbClr val="FDAF90">
              <a:alpha val="85000"/>
            </a:srgbClr>
          </a:solidFill>
          <a:ln>
            <a:solidFill>
              <a:srgbClr val="FFEDA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59A476BF-0E0E-5244-5952-D50B99D05F7D}"/>
              </a:ext>
            </a:extLst>
          </p:cNvPr>
          <p:cNvSpPr/>
          <p:nvPr/>
        </p:nvSpPr>
        <p:spPr>
          <a:xfrm>
            <a:off x="8340363" y="2922727"/>
            <a:ext cx="1096863" cy="470379"/>
          </a:xfrm>
          <a:prstGeom prst="roundRect">
            <a:avLst/>
          </a:prstGeom>
          <a:solidFill>
            <a:srgbClr val="F7B9A4"/>
          </a:solidFill>
          <a:ln>
            <a:solidFill>
              <a:srgbClr val="FFEDA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기준선</a:t>
            </a:r>
            <a:endParaRPr lang="en-US" altLang="ko-KR" sz="1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이동</a:t>
            </a: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1E8BAC8A-438C-6CC5-1E7A-47BD705ECA2A}"/>
              </a:ext>
            </a:extLst>
          </p:cNvPr>
          <p:cNvSpPr/>
          <p:nvPr/>
        </p:nvSpPr>
        <p:spPr>
          <a:xfrm>
            <a:off x="2777946" y="5408442"/>
            <a:ext cx="6940389" cy="792688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rgbClr val="FFEFAC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B0600000101010101" charset="-127"/>
                <a:ea typeface="배달의민족 주아" panose="020B0600000101010101" charset="-127"/>
              </a:rPr>
              <a:t>이상치 기준선 이동 및 모델 옵션 다양화</a:t>
            </a: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B0600000101010101" charset="-127"/>
                <a:ea typeface="배달의민족 주아" panose="020B0600000101010101" charset="-127"/>
              </a:rPr>
              <a:t>(1)</a:t>
            </a:r>
            <a:endParaRPr lang="ko-KR" altLang="en-US" sz="240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주아" panose="020B0600000101010101" charset="-127"/>
              <a:ea typeface="배달의민족 주아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61743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email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직사각형 51">
            <a:extLst>
              <a:ext uri="{FF2B5EF4-FFF2-40B4-BE49-F238E27FC236}">
                <a16:creationId xmlns:a16="http://schemas.microsoft.com/office/drawing/2014/main" id="{AB62D12D-5B16-41EA-BF73-8D2DC4AAE5EC}"/>
              </a:ext>
            </a:extLst>
          </p:cNvPr>
          <p:cNvSpPr/>
          <p:nvPr/>
        </p:nvSpPr>
        <p:spPr>
          <a:xfrm>
            <a:off x="421533" y="758757"/>
            <a:ext cx="11348936" cy="5690681"/>
          </a:xfrm>
          <a:prstGeom prst="rect">
            <a:avLst/>
          </a:prstGeom>
          <a:solidFill>
            <a:schemeClr val="bg1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0" name="그림 49">
            <a:extLst>
              <a:ext uri="{FF2B5EF4-FFF2-40B4-BE49-F238E27FC236}">
                <a16:creationId xmlns:a16="http://schemas.microsoft.com/office/drawing/2014/main" id="{E74F2757-8DD1-4B27-8EED-8AE8F61ED517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7355" y="212494"/>
            <a:ext cx="12866710" cy="6783205"/>
          </a:xfrm>
          <a:prstGeom prst="rect">
            <a:avLst/>
          </a:prstGeom>
        </p:spPr>
      </p:pic>
      <p:pic>
        <p:nvPicPr>
          <p:cNvPr id="2" name="그림 1" descr="텍스트이(가) 표시된 사진&#10;&#10;자동 생성된 설명">
            <a:extLst>
              <a:ext uri="{FF2B5EF4-FFF2-40B4-BE49-F238E27FC236}">
                <a16:creationId xmlns:a16="http://schemas.microsoft.com/office/drawing/2014/main" id="{FA7A840D-0158-74BD-D671-AFF3FD9654FC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762" y="64157"/>
            <a:ext cx="4633930" cy="83870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ED74555-4552-85FE-A16C-E1F3511E8A25}"/>
              </a:ext>
            </a:extLst>
          </p:cNvPr>
          <p:cNvSpPr txBox="1"/>
          <p:nvPr/>
        </p:nvSpPr>
        <p:spPr>
          <a:xfrm>
            <a:off x="421531" y="262658"/>
            <a:ext cx="42236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카페24 써라운드" pitchFamily="2" charset="-127"/>
              </a:rPr>
              <a:t>2. </a:t>
            </a:r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카페24 써라운드" pitchFamily="2" charset="-127"/>
              </a:rPr>
              <a:t>상품 수요량 예측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51225386-3060-E60A-80A4-B686C448EFA3}"/>
              </a:ext>
            </a:extLst>
          </p:cNvPr>
          <p:cNvCxnSpPr>
            <a:cxnSpLocks/>
          </p:cNvCxnSpPr>
          <p:nvPr/>
        </p:nvCxnSpPr>
        <p:spPr>
          <a:xfrm flipH="1" flipV="1">
            <a:off x="5520446" y="3857200"/>
            <a:ext cx="1974668" cy="834145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20FB1E2E-971E-5ADA-5790-501F56E04E61}"/>
              </a:ext>
            </a:extLst>
          </p:cNvPr>
          <p:cNvGrpSpPr/>
          <p:nvPr/>
        </p:nvGrpSpPr>
        <p:grpSpPr>
          <a:xfrm>
            <a:off x="1035412" y="2862436"/>
            <a:ext cx="4485034" cy="2522593"/>
            <a:chOff x="3303929" y="983928"/>
            <a:chExt cx="5812741" cy="3349417"/>
          </a:xfrm>
        </p:grpSpPr>
        <p:graphicFrame>
          <p:nvGraphicFramePr>
            <p:cNvPr id="6" name="차트 5">
              <a:extLst>
                <a:ext uri="{FF2B5EF4-FFF2-40B4-BE49-F238E27FC236}">
                  <a16:creationId xmlns:a16="http://schemas.microsoft.com/office/drawing/2014/main" id="{4737A1F4-23BD-270B-8983-AD61463FCABC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929780088"/>
                </p:ext>
              </p:extLst>
            </p:nvPr>
          </p:nvGraphicFramePr>
          <p:xfrm>
            <a:off x="3303929" y="983928"/>
            <a:ext cx="5812741" cy="334941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6"/>
            </a:graphicData>
          </a:graphic>
        </p:graphicFrame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7EC7FB93-429B-FEF8-73BC-0B6984E7D075}"/>
                </a:ext>
              </a:extLst>
            </p:cNvPr>
            <p:cNvSpPr/>
            <p:nvPr/>
          </p:nvSpPr>
          <p:spPr>
            <a:xfrm>
              <a:off x="6613121" y="1801295"/>
              <a:ext cx="729285" cy="2374137"/>
            </a:xfrm>
            <a:prstGeom prst="rect">
              <a:avLst/>
            </a:prstGeom>
            <a:noFill/>
            <a:ln w="28575">
              <a:solidFill>
                <a:srgbClr val="FF0000">
                  <a:alpha val="75000"/>
                </a:srgb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9E8C29B-DC6B-6F2B-3711-0FDE58FD9D3D}"/>
                </a:ext>
              </a:extLst>
            </p:cNvPr>
            <p:cNvSpPr/>
            <p:nvPr/>
          </p:nvSpPr>
          <p:spPr>
            <a:xfrm>
              <a:off x="8095823" y="1839592"/>
              <a:ext cx="885562" cy="2374137"/>
            </a:xfrm>
            <a:prstGeom prst="rect">
              <a:avLst/>
            </a:prstGeom>
            <a:noFill/>
            <a:ln w="28575">
              <a:solidFill>
                <a:srgbClr val="FF0000">
                  <a:alpha val="75000"/>
                </a:srgb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3" name="그림 32">
            <a:extLst>
              <a:ext uri="{FF2B5EF4-FFF2-40B4-BE49-F238E27FC236}">
                <a16:creationId xmlns:a16="http://schemas.microsoft.com/office/drawing/2014/main" id="{A1180A9B-2E76-26BA-1F20-559EEBED0CCA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090" y="1183634"/>
            <a:ext cx="11129819" cy="1941901"/>
          </a:xfrm>
          <a:prstGeom prst="rect">
            <a:avLst/>
          </a:prstGeom>
        </p:spPr>
      </p:pic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692104C6-B328-5CA3-7576-83BF80FFFA2D}"/>
              </a:ext>
            </a:extLst>
          </p:cNvPr>
          <p:cNvCxnSpPr>
            <a:cxnSpLocks/>
          </p:cNvCxnSpPr>
          <p:nvPr/>
        </p:nvCxnSpPr>
        <p:spPr>
          <a:xfrm flipH="1" flipV="1">
            <a:off x="7486059" y="2310596"/>
            <a:ext cx="353184" cy="2428731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E4326A52-18AE-712A-14B7-CAD21DADE3AA}"/>
              </a:ext>
            </a:extLst>
          </p:cNvPr>
          <p:cNvSpPr/>
          <p:nvPr/>
        </p:nvSpPr>
        <p:spPr>
          <a:xfrm>
            <a:off x="6069771" y="4547404"/>
            <a:ext cx="3558078" cy="328124"/>
          </a:xfrm>
          <a:prstGeom prst="roundRect">
            <a:avLst/>
          </a:prstGeom>
          <a:solidFill>
            <a:srgbClr val="F7B9A4"/>
          </a:solidFill>
          <a:ln>
            <a:solidFill>
              <a:srgbClr val="FFEF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배달의민족 주아" panose="020B0600000101010101" charset="-127"/>
                <a:ea typeface="배달의민족 주아" panose="020B0600000101010101" charset="-127"/>
              </a:rPr>
              <a:t>오차는 </a:t>
            </a:r>
            <a:r>
              <a:rPr lang="en-US" altLang="ko-KR" dirty="0">
                <a:latin typeface="배달의민족 주아" panose="020B0600000101010101" charset="-127"/>
                <a:ea typeface="배달의민족 주아" panose="020B0600000101010101" charset="-127"/>
              </a:rPr>
              <a:t>f5</a:t>
            </a:r>
            <a:r>
              <a:rPr lang="ko-KR" altLang="en-US" dirty="0">
                <a:latin typeface="배달의민족 주아" panose="020B0600000101010101" charset="-127"/>
                <a:ea typeface="배달의민족 주아" panose="020B0600000101010101" charset="-127"/>
              </a:rPr>
              <a:t>와 </a:t>
            </a:r>
            <a:r>
              <a:rPr lang="en-US" altLang="ko-KR" dirty="0">
                <a:latin typeface="배달의민족 주아" panose="020B0600000101010101" charset="-127"/>
                <a:ea typeface="배달의민족 주아" panose="020B0600000101010101" charset="-127"/>
              </a:rPr>
              <a:t>f7</a:t>
            </a:r>
            <a:r>
              <a:rPr lang="ko-KR" altLang="en-US" dirty="0">
                <a:latin typeface="배달의민족 주아" panose="020B0600000101010101" charset="-127"/>
                <a:ea typeface="배달의민족 주아" panose="020B0600000101010101" charset="-127"/>
              </a:rPr>
              <a:t>이 가장 적다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2B47D898-ED68-8F22-0247-2561A09FF55D}"/>
              </a:ext>
            </a:extLst>
          </p:cNvPr>
          <p:cNvSpPr/>
          <p:nvPr/>
        </p:nvSpPr>
        <p:spPr>
          <a:xfrm>
            <a:off x="7946570" y="951566"/>
            <a:ext cx="1667670" cy="321003"/>
          </a:xfrm>
          <a:prstGeom prst="roundRect">
            <a:avLst/>
          </a:prstGeom>
          <a:solidFill>
            <a:srgbClr val="F7B9A4"/>
          </a:solidFill>
          <a:ln>
            <a:solidFill>
              <a:srgbClr val="FFEF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배달의민족 주아" panose="020B0600000101010101" charset="-127"/>
                <a:ea typeface="배달의민족 주아" panose="020B0600000101010101" charset="-127"/>
              </a:rPr>
              <a:t>모델 </a:t>
            </a:r>
            <a:r>
              <a:rPr lang="ko-KR" altLang="en-US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배달의민족 주아" panose="020B0600000101010101" charset="-127"/>
                <a:ea typeface="배달의민족 주아" panose="020B0600000101010101" charset="-127"/>
              </a:rPr>
              <a:t>예측값</a:t>
            </a:r>
            <a:endParaRPr lang="ko-KR" altLang="en-US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배달의민족 주아" panose="020B0600000101010101" charset="-127"/>
              <a:ea typeface="배달의민족 주아" panose="020B0600000101010101" charset="-127"/>
            </a:endParaRP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7BF9414D-9F5F-ADE9-DE59-5BD1E7A158C1}"/>
              </a:ext>
            </a:extLst>
          </p:cNvPr>
          <p:cNvSpPr/>
          <p:nvPr/>
        </p:nvSpPr>
        <p:spPr>
          <a:xfrm>
            <a:off x="2777946" y="5408442"/>
            <a:ext cx="6940389" cy="792688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rgbClr val="FFEFAC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B0600000101010101" charset="-127"/>
                <a:ea typeface="배달의민족 주아" panose="020B0600000101010101" charset="-127"/>
              </a:rPr>
              <a:t>이상치 기준선 이동 및 모델 옵션 다양화</a:t>
            </a: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B0600000101010101" charset="-127"/>
                <a:ea typeface="배달의민족 주아" panose="020B0600000101010101" charset="-127"/>
              </a:rPr>
              <a:t>(2)</a:t>
            </a:r>
            <a:endParaRPr lang="ko-KR" altLang="en-US" sz="240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주아" panose="020B0600000101010101" charset="-127"/>
              <a:ea typeface="배달의민족 주아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765684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email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직사각형 51">
            <a:extLst>
              <a:ext uri="{FF2B5EF4-FFF2-40B4-BE49-F238E27FC236}">
                <a16:creationId xmlns:a16="http://schemas.microsoft.com/office/drawing/2014/main" id="{AB62D12D-5B16-41EA-BF73-8D2DC4AAE5EC}"/>
              </a:ext>
            </a:extLst>
          </p:cNvPr>
          <p:cNvSpPr/>
          <p:nvPr/>
        </p:nvSpPr>
        <p:spPr>
          <a:xfrm>
            <a:off x="421533" y="758757"/>
            <a:ext cx="11348936" cy="5690681"/>
          </a:xfrm>
          <a:prstGeom prst="rect">
            <a:avLst/>
          </a:prstGeom>
          <a:solidFill>
            <a:schemeClr val="bg1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0" name="그림 49">
            <a:extLst>
              <a:ext uri="{FF2B5EF4-FFF2-40B4-BE49-F238E27FC236}">
                <a16:creationId xmlns:a16="http://schemas.microsoft.com/office/drawing/2014/main" id="{E74F2757-8DD1-4B27-8EED-8AE8F61ED517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7355" y="212494"/>
            <a:ext cx="12866710" cy="6783205"/>
          </a:xfrm>
          <a:prstGeom prst="rect">
            <a:avLst/>
          </a:prstGeom>
        </p:spPr>
      </p:pic>
      <p:pic>
        <p:nvPicPr>
          <p:cNvPr id="2" name="그림 1" descr="텍스트이(가) 표시된 사진&#10;&#10;자동 생성된 설명">
            <a:extLst>
              <a:ext uri="{FF2B5EF4-FFF2-40B4-BE49-F238E27FC236}">
                <a16:creationId xmlns:a16="http://schemas.microsoft.com/office/drawing/2014/main" id="{FA7A840D-0158-74BD-D671-AFF3FD9654FC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762" y="64157"/>
            <a:ext cx="4633930" cy="83870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ED74555-4552-85FE-A16C-E1F3511E8A25}"/>
              </a:ext>
            </a:extLst>
          </p:cNvPr>
          <p:cNvSpPr txBox="1"/>
          <p:nvPr/>
        </p:nvSpPr>
        <p:spPr>
          <a:xfrm>
            <a:off x="421531" y="262658"/>
            <a:ext cx="42236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카페24 써라운드" pitchFamily="2" charset="-127"/>
              </a:rPr>
              <a:t>2. </a:t>
            </a:r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카페24 써라운드" pitchFamily="2" charset="-127"/>
              </a:rPr>
              <a:t>상품 수요량 예측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5B55E1E7-EF02-3980-5078-03C405EBF598}"/>
              </a:ext>
            </a:extLst>
          </p:cNvPr>
          <p:cNvSpPr/>
          <p:nvPr/>
        </p:nvSpPr>
        <p:spPr>
          <a:xfrm>
            <a:off x="7039668" y="1161685"/>
            <a:ext cx="3413755" cy="442757"/>
          </a:xfrm>
          <a:prstGeom prst="roundRect">
            <a:avLst/>
          </a:prstGeom>
          <a:solidFill>
            <a:srgbClr val="F7B9A4"/>
          </a:solidFill>
          <a:ln>
            <a:solidFill>
              <a:srgbClr val="FFEF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배달의민족 주아" panose="020B0600000101010101" charset="-127"/>
                <a:ea typeface="배달의민족 주아" panose="020B0600000101010101" charset="-127"/>
              </a:rPr>
              <a:t>F7</a:t>
            </a:r>
            <a:r>
              <a:rPr lang="ko-KR" altLang="en-US" dirty="0">
                <a:latin typeface="배달의민족 주아" panose="020B0600000101010101" charset="-127"/>
                <a:ea typeface="배달의민족 주아" panose="020B0600000101010101" charset="-127"/>
              </a:rPr>
              <a:t>의 이상치 기준 이동에 따른 </a:t>
            </a:r>
            <a:r>
              <a:rPr lang="ko-KR" altLang="en-US" dirty="0" err="1">
                <a:latin typeface="배달의민족 주아" panose="020B0600000101010101" charset="-127"/>
                <a:ea typeface="배달의민족 주아" panose="020B0600000101010101" charset="-127"/>
              </a:rPr>
              <a:t>오차값</a:t>
            </a:r>
            <a:endParaRPr lang="en-US" altLang="ko-KR" dirty="0">
              <a:latin typeface="배달의민족 주아" panose="020B0600000101010101" charset="-127"/>
              <a:ea typeface="배달의민족 주아" panose="020B0600000101010101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3F40A944-00B8-DDC7-AD8A-AAFF73F1992E}"/>
              </a:ext>
            </a:extLst>
          </p:cNvPr>
          <p:cNvGrpSpPr/>
          <p:nvPr/>
        </p:nvGrpSpPr>
        <p:grpSpPr>
          <a:xfrm>
            <a:off x="6490721" y="1577321"/>
            <a:ext cx="4500085" cy="3703358"/>
            <a:chOff x="1132033" y="1642039"/>
            <a:chExt cx="4633930" cy="4614482"/>
          </a:xfrm>
        </p:grpSpPr>
        <p:graphicFrame>
          <p:nvGraphicFramePr>
            <p:cNvPr id="15" name="차트 14">
              <a:extLst>
                <a:ext uri="{FF2B5EF4-FFF2-40B4-BE49-F238E27FC236}">
                  <a16:creationId xmlns:a16="http://schemas.microsoft.com/office/drawing/2014/main" id="{C022FDBF-C152-F5D7-7474-D898DD0165D3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6430874"/>
                </p:ext>
              </p:extLst>
            </p:nvPr>
          </p:nvGraphicFramePr>
          <p:xfrm>
            <a:off x="1132033" y="1642039"/>
            <a:ext cx="4633930" cy="461448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6"/>
            </a:graphicData>
          </a:graphic>
        </p:graphicFrame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B8B9D0ED-9935-A058-13B4-3B96A4BC352D}"/>
                </a:ext>
              </a:extLst>
            </p:cNvPr>
            <p:cNvSpPr/>
            <p:nvPr/>
          </p:nvSpPr>
          <p:spPr>
            <a:xfrm>
              <a:off x="4829907" y="4213463"/>
              <a:ext cx="834735" cy="2043058"/>
            </a:xfrm>
            <a:prstGeom prst="rect">
              <a:avLst/>
            </a:prstGeom>
            <a:noFill/>
            <a:ln w="57150">
              <a:solidFill>
                <a:srgbClr val="C0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7" name="차트 6">
            <a:extLst>
              <a:ext uri="{FF2B5EF4-FFF2-40B4-BE49-F238E27FC236}">
                <a16:creationId xmlns:a16="http://schemas.microsoft.com/office/drawing/2014/main" id="{5C72C534-25E9-8B9B-EEDD-6B05740CCCD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27788876"/>
              </p:ext>
            </p:extLst>
          </p:nvPr>
        </p:nvGraphicFramePr>
        <p:xfrm>
          <a:off x="1597687" y="1672184"/>
          <a:ext cx="4500085" cy="370335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DD51376E-CC5C-B4C4-4957-E4EAEAC34DC3}"/>
              </a:ext>
            </a:extLst>
          </p:cNvPr>
          <p:cNvSpPr/>
          <p:nvPr/>
        </p:nvSpPr>
        <p:spPr>
          <a:xfrm>
            <a:off x="2140851" y="1256548"/>
            <a:ext cx="3413755" cy="442757"/>
          </a:xfrm>
          <a:prstGeom prst="roundRect">
            <a:avLst/>
          </a:prstGeom>
          <a:solidFill>
            <a:srgbClr val="F7B9A4"/>
          </a:solidFill>
          <a:ln>
            <a:solidFill>
              <a:srgbClr val="FFEF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배달의민족 주아" panose="020B0600000101010101" charset="-127"/>
                <a:ea typeface="배달의민족 주아" panose="020B0600000101010101" charset="-127"/>
              </a:rPr>
              <a:t>F5</a:t>
            </a:r>
            <a:r>
              <a:rPr lang="ko-KR" altLang="en-US" dirty="0">
                <a:latin typeface="배달의민족 주아" panose="020B0600000101010101" charset="-127"/>
                <a:ea typeface="배달의민족 주아" panose="020B0600000101010101" charset="-127"/>
              </a:rPr>
              <a:t>의 이상치 기준 이동에 따른 </a:t>
            </a:r>
            <a:r>
              <a:rPr lang="ko-KR" altLang="en-US" dirty="0" err="1">
                <a:latin typeface="배달의민족 주아" panose="020B0600000101010101" charset="-127"/>
                <a:ea typeface="배달의민족 주아" panose="020B0600000101010101" charset="-127"/>
              </a:rPr>
              <a:t>오차값</a:t>
            </a:r>
            <a:endParaRPr lang="en-US" altLang="ko-KR" dirty="0">
              <a:latin typeface="배달의민족 주아" panose="020B0600000101010101" charset="-127"/>
              <a:ea typeface="배달의민족 주아" panose="020B0600000101010101" charset="-127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D4C413A0-0D36-DCCE-D702-6021E49BE486}"/>
              </a:ext>
            </a:extLst>
          </p:cNvPr>
          <p:cNvSpPr/>
          <p:nvPr/>
        </p:nvSpPr>
        <p:spPr>
          <a:xfrm>
            <a:off x="2777946" y="5408442"/>
            <a:ext cx="6940389" cy="792688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rgbClr val="FFEFAC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B0600000101010101" charset="-127"/>
                <a:ea typeface="배달의민족 주아" panose="020B0600000101010101" charset="-127"/>
              </a:rPr>
              <a:t>F7(HWES) </a:t>
            </a:r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B0600000101010101" charset="-127"/>
                <a:ea typeface="배달의민족 주아" panose="020B0600000101010101" charset="-127"/>
              </a:rPr>
              <a:t>모델의 성능이 가장 좋았다</a:t>
            </a: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B0600000101010101" charset="-127"/>
                <a:ea typeface="배달의민족 주아" panose="020B0600000101010101" charset="-127"/>
              </a:rPr>
              <a:t>.</a:t>
            </a:r>
            <a:endParaRPr lang="ko-KR" altLang="en-US" sz="240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주아" panose="020B0600000101010101" charset="-127"/>
              <a:ea typeface="배달의민족 주아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863016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email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직사각형 51">
            <a:extLst>
              <a:ext uri="{FF2B5EF4-FFF2-40B4-BE49-F238E27FC236}">
                <a16:creationId xmlns:a16="http://schemas.microsoft.com/office/drawing/2014/main" id="{AB62D12D-5B16-41EA-BF73-8D2DC4AAE5EC}"/>
              </a:ext>
            </a:extLst>
          </p:cNvPr>
          <p:cNvSpPr/>
          <p:nvPr/>
        </p:nvSpPr>
        <p:spPr>
          <a:xfrm>
            <a:off x="421533" y="758757"/>
            <a:ext cx="11348936" cy="5690681"/>
          </a:xfrm>
          <a:prstGeom prst="rect">
            <a:avLst/>
          </a:prstGeom>
          <a:solidFill>
            <a:schemeClr val="bg1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0" name="그림 49">
            <a:extLst>
              <a:ext uri="{FF2B5EF4-FFF2-40B4-BE49-F238E27FC236}">
                <a16:creationId xmlns:a16="http://schemas.microsoft.com/office/drawing/2014/main" id="{E74F2757-8DD1-4B27-8EED-8AE8F61ED517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7355" y="212493"/>
            <a:ext cx="12866710" cy="6783205"/>
          </a:xfrm>
          <a:prstGeom prst="rect">
            <a:avLst/>
          </a:prstGeom>
        </p:spPr>
      </p:pic>
      <p:pic>
        <p:nvPicPr>
          <p:cNvPr id="2" name="그림 1" descr="텍스트이(가) 표시된 사진&#10;&#10;자동 생성된 설명">
            <a:extLst>
              <a:ext uri="{FF2B5EF4-FFF2-40B4-BE49-F238E27FC236}">
                <a16:creationId xmlns:a16="http://schemas.microsoft.com/office/drawing/2014/main" id="{FA7A840D-0158-74BD-D671-AFF3FD9654FC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762" y="64157"/>
            <a:ext cx="4633930" cy="83870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ED74555-4552-85FE-A16C-E1F3511E8A25}"/>
              </a:ext>
            </a:extLst>
          </p:cNvPr>
          <p:cNvSpPr txBox="1"/>
          <p:nvPr/>
        </p:nvSpPr>
        <p:spPr>
          <a:xfrm>
            <a:off x="421531" y="262658"/>
            <a:ext cx="42236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카페24 써라운드" pitchFamily="2" charset="-127"/>
              </a:rPr>
              <a:t>2. </a:t>
            </a:r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카페24 써라운드" pitchFamily="2" charset="-127"/>
              </a:rPr>
              <a:t>상품 수요량 예측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5AF4BB77-4AEB-AB98-BC21-062E5F20190A}"/>
              </a:ext>
            </a:extLst>
          </p:cNvPr>
          <p:cNvGrpSpPr/>
          <p:nvPr/>
        </p:nvGrpSpPr>
        <p:grpSpPr>
          <a:xfrm>
            <a:off x="3097779" y="1279038"/>
            <a:ext cx="5996442" cy="4650118"/>
            <a:chOff x="3097779" y="1279038"/>
            <a:chExt cx="5996442" cy="4650118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26E467A8-7D00-7E6A-168D-DEC8A8CFC79C}"/>
                </a:ext>
              </a:extLst>
            </p:cNvPr>
            <p:cNvGrpSpPr/>
            <p:nvPr/>
          </p:nvGrpSpPr>
          <p:grpSpPr>
            <a:xfrm>
              <a:off x="3097779" y="1279038"/>
              <a:ext cx="5996442" cy="4650118"/>
              <a:chOff x="268148" y="1398960"/>
              <a:chExt cx="4207997" cy="4650118"/>
            </a:xfrm>
          </p:grpSpPr>
          <p:sp>
            <p:nvSpPr>
              <p:cNvPr id="8" name="사각형: 둥근 모서리 7">
                <a:extLst>
                  <a:ext uri="{FF2B5EF4-FFF2-40B4-BE49-F238E27FC236}">
                    <a16:creationId xmlns:a16="http://schemas.microsoft.com/office/drawing/2014/main" id="{A01F74F6-BE6E-1A0F-7E77-48DFD9A2C27C}"/>
                  </a:ext>
                </a:extLst>
              </p:cNvPr>
              <p:cNvSpPr/>
              <p:nvPr/>
            </p:nvSpPr>
            <p:spPr>
              <a:xfrm>
                <a:off x="755827" y="1398960"/>
                <a:ext cx="3176063" cy="4650118"/>
              </a:xfrm>
              <a:prstGeom prst="roundRect">
                <a:avLst/>
              </a:prstGeom>
              <a:solidFill>
                <a:srgbClr val="F7B9A4"/>
              </a:solidFill>
              <a:ln>
                <a:solidFill>
                  <a:srgbClr val="FFE997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사각형: 둥근 모서리 8">
                <a:extLst>
                  <a:ext uri="{FF2B5EF4-FFF2-40B4-BE49-F238E27FC236}">
                    <a16:creationId xmlns:a16="http://schemas.microsoft.com/office/drawing/2014/main" id="{8CE8EB72-0563-369A-24B9-EEAA2F7A63DF}"/>
                  </a:ext>
                </a:extLst>
              </p:cNvPr>
              <p:cNvSpPr/>
              <p:nvPr/>
            </p:nvSpPr>
            <p:spPr>
              <a:xfrm>
                <a:off x="895412" y="1581092"/>
                <a:ext cx="2927267" cy="4285853"/>
              </a:xfrm>
              <a:prstGeom prst="roundRect">
                <a:avLst/>
              </a:prstGeom>
              <a:noFill/>
              <a:ln w="57150">
                <a:solidFill>
                  <a:srgbClr val="E6E6E6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2C20F36-6F09-695F-D5B7-6A718DEBAF02}"/>
                  </a:ext>
                </a:extLst>
              </p:cNvPr>
              <p:cNvSpPr txBox="1"/>
              <p:nvPr/>
            </p:nvSpPr>
            <p:spPr>
              <a:xfrm>
                <a:off x="268148" y="2259475"/>
                <a:ext cx="4207997" cy="1938992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40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미래의 수요량 예측</a:t>
                </a:r>
                <a:endParaRPr lang="en-US" altLang="ko-KR" sz="4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  <a:p>
                <a:pPr algn="ctr"/>
                <a:r>
                  <a:rPr lang="ko-KR" altLang="en-US" sz="40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상품별 분석</a:t>
                </a:r>
                <a:endParaRPr lang="en-US" altLang="ko-KR" sz="4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  <a:p>
                <a:pPr algn="ctr"/>
                <a:r>
                  <a:rPr lang="ko-KR" altLang="en-US" sz="40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안정적인 재고 관리</a:t>
                </a:r>
              </a:p>
            </p:txBody>
          </p:sp>
        </p:grpSp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2EEDE625-0CE9-FC87-6FC4-2DFE2C0BC01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29889" y="4127119"/>
              <a:ext cx="1332222" cy="133222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122702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email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무척추동물, 벌레, 히드로충이(가) 표시된 사진&#10;&#10;자동 생성된 설명">
            <a:extLst>
              <a:ext uri="{FF2B5EF4-FFF2-40B4-BE49-F238E27FC236}">
                <a16:creationId xmlns:a16="http://schemas.microsoft.com/office/drawing/2014/main" id="{83DD5806-7169-45D4-8F51-46A80173EC4F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1899" y="3564721"/>
            <a:ext cx="2608199" cy="634427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BE555CCC-088A-398C-D2AF-AE213C2C345B}"/>
              </a:ext>
            </a:extLst>
          </p:cNvPr>
          <p:cNvGrpSpPr/>
          <p:nvPr/>
        </p:nvGrpSpPr>
        <p:grpSpPr>
          <a:xfrm>
            <a:off x="3570770" y="2882791"/>
            <a:ext cx="5048323" cy="999143"/>
            <a:chOff x="3402088" y="3362104"/>
            <a:chExt cx="5048323" cy="999143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E3981E07-DE81-C549-DC91-88352D2E3C1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02088" y="3362104"/>
              <a:ext cx="5048323" cy="999143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0AB7B70-F641-DC75-97F8-A87D9B49EFF1}"/>
                </a:ext>
              </a:extLst>
            </p:cNvPr>
            <p:cNvSpPr txBox="1"/>
            <p:nvPr/>
          </p:nvSpPr>
          <p:spPr>
            <a:xfrm>
              <a:off x="3521073" y="3679104"/>
              <a:ext cx="480822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3. </a:t>
              </a:r>
              <a:r>
                <a:rPr lang="ko-KR" altLang="en-US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고객 개인화 마케팅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318137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email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그림 49">
            <a:extLst>
              <a:ext uri="{FF2B5EF4-FFF2-40B4-BE49-F238E27FC236}">
                <a16:creationId xmlns:a16="http://schemas.microsoft.com/office/drawing/2014/main" id="{E74F2757-8DD1-4B27-8EED-8AE8F61ED517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7355" y="37397"/>
            <a:ext cx="12866710" cy="6783205"/>
          </a:xfrm>
          <a:prstGeom prst="rect">
            <a:avLst/>
          </a:prstGeom>
        </p:spPr>
      </p:pic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CC387FFB-32F9-36E1-EB40-D7623B1AE3D1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623" y="-5117"/>
            <a:ext cx="3992180" cy="87494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CC7BAEC-2653-7FB9-6C40-F4D787C76682}"/>
              </a:ext>
            </a:extLst>
          </p:cNvPr>
          <p:cNvSpPr txBox="1"/>
          <p:nvPr/>
        </p:nvSpPr>
        <p:spPr>
          <a:xfrm>
            <a:off x="311796" y="170744"/>
            <a:ext cx="38278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카페24 써라운드" pitchFamily="2" charset="-127"/>
              </a:rPr>
              <a:t>3. </a:t>
            </a:r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카페24 써라운드" pitchFamily="2" charset="-127"/>
              </a:rPr>
              <a:t>고객 개인화 마케팅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4009C69-37EC-4B6D-3B77-CE82A6BB2A3F}"/>
              </a:ext>
            </a:extLst>
          </p:cNvPr>
          <p:cNvSpPr txBox="1"/>
          <p:nvPr/>
        </p:nvSpPr>
        <p:spPr>
          <a:xfrm>
            <a:off x="8321874" y="1396008"/>
            <a:ext cx="23847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상품 구매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B7EDEAE-9BD5-C5E4-83CE-E64911C043F4}"/>
              </a:ext>
            </a:extLst>
          </p:cNvPr>
          <p:cNvSpPr txBox="1"/>
          <p:nvPr/>
        </p:nvSpPr>
        <p:spPr>
          <a:xfrm>
            <a:off x="2539767" y="1381519"/>
            <a:ext cx="19577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고객</a:t>
            </a: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96D9AAF7-942D-441D-55B2-7205A5B8A837}"/>
              </a:ext>
            </a:extLst>
          </p:cNvPr>
          <p:cNvSpPr/>
          <p:nvPr/>
        </p:nvSpPr>
        <p:spPr>
          <a:xfrm>
            <a:off x="2777946" y="5408442"/>
            <a:ext cx="6940389" cy="792688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rgbClr val="FFEFAC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B0600000101010101" charset="-127"/>
                <a:ea typeface="배달의민족 주아" panose="020B0600000101010101" charset="-127"/>
              </a:rPr>
              <a:t>고객 그룹에 영향을 많이 주는 데이터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6D42D837-9D60-A6BF-8A14-8CBBC856930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" r="1795"/>
          <a:stretch/>
        </p:blipFill>
        <p:spPr>
          <a:xfrm>
            <a:off x="2209864" y="1072558"/>
            <a:ext cx="7772272" cy="2191932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C6B655B0-77C1-15CE-5337-7FED7036AFA8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3538" y="2997998"/>
            <a:ext cx="4884923" cy="2499695"/>
          </a:xfrm>
          <a:prstGeom prst="rect">
            <a:avLst/>
          </a:prstGeom>
        </p:spPr>
      </p:pic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1E3C8792-2DDD-4AF0-BD0D-090C42BEE4D8}"/>
              </a:ext>
            </a:extLst>
          </p:cNvPr>
          <p:cNvSpPr/>
          <p:nvPr/>
        </p:nvSpPr>
        <p:spPr>
          <a:xfrm>
            <a:off x="4389121" y="678082"/>
            <a:ext cx="3413755" cy="442757"/>
          </a:xfrm>
          <a:prstGeom prst="roundRect">
            <a:avLst/>
          </a:prstGeom>
          <a:solidFill>
            <a:srgbClr val="F7B9A4"/>
          </a:solidFill>
          <a:ln>
            <a:solidFill>
              <a:srgbClr val="FFEF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배달의민족 주아" panose="020B0600000101010101" charset="-127"/>
                <a:ea typeface="배달의민족 주아" panose="020B0600000101010101" charset="-127"/>
              </a:rPr>
              <a:t>특정 데이터에서 나타나는 연관성</a:t>
            </a:r>
            <a:endParaRPr lang="en-US" altLang="ko-KR" dirty="0">
              <a:latin typeface="배달의민족 주아" panose="020B0600000101010101" charset="-127"/>
              <a:ea typeface="배달의민족 주아" panose="020B0600000101010101" charset="-127"/>
            </a:endParaRP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78778D6F-8440-6F51-3418-D08BFD8E9BDF}"/>
              </a:ext>
            </a:extLst>
          </p:cNvPr>
          <p:cNvSpPr/>
          <p:nvPr/>
        </p:nvSpPr>
        <p:spPr>
          <a:xfrm>
            <a:off x="8202611" y="4698892"/>
            <a:ext cx="1851575" cy="442757"/>
          </a:xfrm>
          <a:prstGeom prst="roundRect">
            <a:avLst/>
          </a:prstGeom>
          <a:solidFill>
            <a:srgbClr val="F7B9A4"/>
          </a:solidFill>
          <a:ln>
            <a:solidFill>
              <a:srgbClr val="FFEF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배달의민족 주아" panose="020B0600000101010101" charset="-127"/>
                <a:ea typeface="배달의민족 주아" panose="020B0600000101010101" charset="-127"/>
              </a:rPr>
              <a:t>고객 그룹 나누기</a:t>
            </a:r>
            <a:endParaRPr lang="en-US" altLang="ko-KR" dirty="0">
              <a:latin typeface="배달의민족 주아" panose="020B0600000101010101" charset="-127"/>
              <a:ea typeface="배달의민족 주아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381027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email">
            <a:alphaModFix amt="56000"/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>
            <a:extLst>
              <a:ext uri="{FF2B5EF4-FFF2-40B4-BE49-F238E27FC236}">
                <a16:creationId xmlns:a16="http://schemas.microsoft.com/office/drawing/2014/main" id="{FD3D6D66-94B3-4EBC-8AC6-6BC1DD81F109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183" y="1287434"/>
            <a:ext cx="1752388" cy="89397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438376E-2512-4408-AD38-DA20EB4B70FF}"/>
              </a:ext>
            </a:extLst>
          </p:cNvPr>
          <p:cNvSpPr txBox="1"/>
          <p:nvPr/>
        </p:nvSpPr>
        <p:spPr>
          <a:xfrm>
            <a:off x="5423170" y="1424901"/>
            <a:ext cx="13456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카페24 써라운드" pitchFamily="2" charset="-127"/>
              </a:rPr>
              <a:t>목차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E37055D1-5657-4F92-960C-872DD1E639F2}"/>
              </a:ext>
            </a:extLst>
          </p:cNvPr>
          <p:cNvGrpSpPr/>
          <p:nvPr/>
        </p:nvGrpSpPr>
        <p:grpSpPr>
          <a:xfrm>
            <a:off x="3321649" y="2320502"/>
            <a:ext cx="5546565" cy="905871"/>
            <a:chOff x="3154035" y="1550506"/>
            <a:chExt cx="5546565" cy="905871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C358723E-295A-4F9D-A979-BA36CEACF02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54035" y="1550506"/>
              <a:ext cx="5546565" cy="905871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041325E-0A4A-4DB2-A2AD-6915128E907C}"/>
                </a:ext>
              </a:extLst>
            </p:cNvPr>
            <p:cNvSpPr txBox="1"/>
            <p:nvPr/>
          </p:nvSpPr>
          <p:spPr>
            <a:xfrm>
              <a:off x="3522141" y="1800262"/>
              <a:ext cx="480822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1. </a:t>
              </a:r>
              <a:r>
                <a:rPr lang="ko-KR" altLang="en-US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추진배경</a:t>
              </a:r>
              <a:r>
                <a:rPr lang="en-US" altLang="ko-KR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</a:t>
              </a:r>
              <a:endPara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AF860788-D51B-4817-A0A4-9E85993883A8}"/>
              </a:ext>
            </a:extLst>
          </p:cNvPr>
          <p:cNvGrpSpPr/>
          <p:nvPr/>
        </p:nvGrpSpPr>
        <p:grpSpPr>
          <a:xfrm>
            <a:off x="3570770" y="3239089"/>
            <a:ext cx="5048323" cy="947191"/>
            <a:chOff x="3402089" y="2504115"/>
            <a:chExt cx="5048323" cy="947191"/>
          </a:xfrm>
        </p:grpSpPr>
        <p:pic>
          <p:nvPicPr>
            <p:cNvPr id="11" name="그림 10" descr="텍스트이(가) 표시된 사진&#10;&#10;자동 생성된 설명">
              <a:extLst>
                <a:ext uri="{FF2B5EF4-FFF2-40B4-BE49-F238E27FC236}">
                  <a16:creationId xmlns:a16="http://schemas.microsoft.com/office/drawing/2014/main" id="{6C398890-243E-40DB-94EB-00F56B3024E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02089" y="2504115"/>
              <a:ext cx="5048323" cy="947191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34C1178-3415-4BC9-BDAE-3B4A02E88298}"/>
                </a:ext>
              </a:extLst>
            </p:cNvPr>
            <p:cNvSpPr txBox="1"/>
            <p:nvPr/>
          </p:nvSpPr>
          <p:spPr>
            <a:xfrm>
              <a:off x="3522141" y="2716100"/>
              <a:ext cx="480822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2. </a:t>
              </a:r>
              <a:r>
                <a:rPr lang="ko-KR" altLang="en-US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상품 수요량 예측</a:t>
              </a: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BC5811BF-9947-4C40-BD54-3174DA178AED}"/>
              </a:ext>
            </a:extLst>
          </p:cNvPr>
          <p:cNvGrpSpPr/>
          <p:nvPr/>
        </p:nvGrpSpPr>
        <p:grpSpPr>
          <a:xfrm>
            <a:off x="3568636" y="4118053"/>
            <a:ext cx="5048323" cy="999143"/>
            <a:chOff x="3402088" y="3362104"/>
            <a:chExt cx="5048323" cy="999143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59188C89-AD49-4733-BB69-54F8201A342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02088" y="3362104"/>
              <a:ext cx="5048323" cy="999143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EED9198-F3B7-44E6-B814-CC9FB2E8A6CF}"/>
                </a:ext>
              </a:extLst>
            </p:cNvPr>
            <p:cNvSpPr txBox="1"/>
            <p:nvPr/>
          </p:nvSpPr>
          <p:spPr>
            <a:xfrm>
              <a:off x="3521073" y="3679104"/>
              <a:ext cx="480822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3. </a:t>
              </a:r>
              <a:r>
                <a:rPr lang="ko-KR" altLang="en-US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고객 개인화 마케팅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EDE98521-AEAA-B27F-CC9C-BFF4A0FD9F53}"/>
              </a:ext>
            </a:extLst>
          </p:cNvPr>
          <p:cNvGrpSpPr/>
          <p:nvPr/>
        </p:nvGrpSpPr>
        <p:grpSpPr>
          <a:xfrm>
            <a:off x="3320582" y="5210855"/>
            <a:ext cx="5546565" cy="905871"/>
            <a:chOff x="3154035" y="1550506"/>
            <a:chExt cx="5546565" cy="905871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F7A58D34-E675-8134-B362-5D774FB4156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54035" y="1550506"/>
              <a:ext cx="5546565" cy="905871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0DF4B98-E0B1-E7DC-0758-E682600538BF}"/>
                </a:ext>
              </a:extLst>
            </p:cNvPr>
            <p:cNvSpPr txBox="1"/>
            <p:nvPr/>
          </p:nvSpPr>
          <p:spPr>
            <a:xfrm>
              <a:off x="3522141" y="1800262"/>
              <a:ext cx="480822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4. </a:t>
              </a:r>
              <a:r>
                <a:rPr lang="ko-KR" altLang="en-US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기대방안</a:t>
              </a:r>
              <a:r>
                <a:rPr lang="en-US" altLang="ko-KR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</a:t>
              </a:r>
              <a:endPara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465316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email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그림 49">
            <a:extLst>
              <a:ext uri="{FF2B5EF4-FFF2-40B4-BE49-F238E27FC236}">
                <a16:creationId xmlns:a16="http://schemas.microsoft.com/office/drawing/2014/main" id="{E74F2757-8DD1-4B27-8EED-8AE8F61ED517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8335" y="37397"/>
            <a:ext cx="12866710" cy="6783205"/>
          </a:xfrm>
          <a:prstGeom prst="rect">
            <a:avLst/>
          </a:prstGeom>
        </p:spPr>
      </p:pic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CC387FFB-32F9-36E1-EB40-D7623B1AE3D1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623" y="33066"/>
            <a:ext cx="3992180" cy="87494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CC7BAEC-2653-7FB9-6C40-F4D787C76682}"/>
              </a:ext>
            </a:extLst>
          </p:cNvPr>
          <p:cNvSpPr txBox="1"/>
          <p:nvPr/>
        </p:nvSpPr>
        <p:spPr>
          <a:xfrm>
            <a:off x="311796" y="208927"/>
            <a:ext cx="38278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카페24 써라운드" pitchFamily="2" charset="-127"/>
              </a:rPr>
              <a:t>3. </a:t>
            </a:r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카페24 써라운드" pitchFamily="2" charset="-127"/>
              </a:rPr>
              <a:t>고객 개인화 마케팅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A57E5E9A-7222-2727-99E3-BB5A01DF68D8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755151" y="2711026"/>
            <a:ext cx="719739" cy="1240526"/>
          </a:xfrm>
          <a:prstGeom prst="rect">
            <a:avLst/>
          </a:prstGeom>
        </p:spPr>
      </p:pic>
      <p:grpSp>
        <p:nvGrpSpPr>
          <p:cNvPr id="27" name="그룹 26">
            <a:extLst>
              <a:ext uri="{FF2B5EF4-FFF2-40B4-BE49-F238E27FC236}">
                <a16:creationId xmlns:a16="http://schemas.microsoft.com/office/drawing/2014/main" id="{E91AC1DD-58C1-774B-DCC2-27AC6E0BE224}"/>
              </a:ext>
            </a:extLst>
          </p:cNvPr>
          <p:cNvGrpSpPr/>
          <p:nvPr/>
        </p:nvGrpSpPr>
        <p:grpSpPr>
          <a:xfrm>
            <a:off x="6837778" y="3691158"/>
            <a:ext cx="3821739" cy="1586711"/>
            <a:chOff x="755827" y="1398959"/>
            <a:chExt cx="3176063" cy="4650117"/>
          </a:xfrm>
        </p:grpSpPr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FC8EBBD4-3BBB-E19D-A1ED-EC9E26582C15}"/>
                </a:ext>
              </a:extLst>
            </p:cNvPr>
            <p:cNvSpPr/>
            <p:nvPr/>
          </p:nvSpPr>
          <p:spPr>
            <a:xfrm>
              <a:off x="755827" y="1398959"/>
              <a:ext cx="3176063" cy="4650117"/>
            </a:xfrm>
            <a:prstGeom prst="roundRect">
              <a:avLst/>
            </a:prstGeom>
            <a:solidFill>
              <a:srgbClr val="F7B9A4"/>
            </a:solidFill>
            <a:ln>
              <a:solidFill>
                <a:srgbClr val="FFE997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ctr"/>
              <a:endPara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F4728F12-32A0-3A99-0D02-B5869993BED5}"/>
                </a:ext>
              </a:extLst>
            </p:cNvPr>
            <p:cNvSpPr/>
            <p:nvPr/>
          </p:nvSpPr>
          <p:spPr>
            <a:xfrm>
              <a:off x="837153" y="1581092"/>
              <a:ext cx="3013409" cy="4285854"/>
            </a:xfrm>
            <a:prstGeom prst="roundRect">
              <a:avLst/>
            </a:prstGeom>
            <a:noFill/>
            <a:ln w="28575">
              <a:solidFill>
                <a:srgbClr val="E6E6E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9" name="그림 38">
            <a:extLst>
              <a:ext uri="{FF2B5EF4-FFF2-40B4-BE49-F238E27FC236}">
                <a16:creationId xmlns:a16="http://schemas.microsoft.com/office/drawing/2014/main" id="{DBDA223F-18D7-6563-17FA-842FDC2347A1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0522" y="4025570"/>
            <a:ext cx="910876" cy="91087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3042EAA-90EB-F925-9B04-C9590DDFE79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447" y="1715058"/>
            <a:ext cx="5019405" cy="3351467"/>
          </a:xfrm>
          <a:prstGeom prst="rect">
            <a:avLst/>
          </a:prstGeom>
        </p:spPr>
      </p:pic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352BA65A-F4FE-CC71-BAF4-F5F388B052F5}"/>
              </a:ext>
            </a:extLst>
          </p:cNvPr>
          <p:cNvSpPr/>
          <p:nvPr/>
        </p:nvSpPr>
        <p:spPr>
          <a:xfrm>
            <a:off x="2084280" y="1395891"/>
            <a:ext cx="2375691" cy="375399"/>
          </a:xfrm>
          <a:prstGeom prst="roundRect">
            <a:avLst/>
          </a:prstGeom>
          <a:solidFill>
            <a:srgbClr val="FDAF90"/>
          </a:solidFill>
          <a:ln>
            <a:solidFill>
              <a:srgbClr val="FFEF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latin typeface="배달의민족 주아" panose="020B0600000101010101" charset="-127"/>
                <a:ea typeface="배달의민족 주아" panose="020B0600000101010101" charset="-127"/>
              </a:rPr>
              <a:t>이상치 확인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A3970C1-FFAB-8668-5527-0419DACB393E}"/>
              </a:ext>
            </a:extLst>
          </p:cNvPr>
          <p:cNvSpPr/>
          <p:nvPr/>
        </p:nvSpPr>
        <p:spPr>
          <a:xfrm>
            <a:off x="1414740" y="4561046"/>
            <a:ext cx="4194043" cy="375400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D49BBC4E-BCC2-52AF-0E29-3FA51D6662BC}"/>
              </a:ext>
            </a:extLst>
          </p:cNvPr>
          <p:cNvSpPr/>
          <p:nvPr/>
        </p:nvSpPr>
        <p:spPr>
          <a:xfrm>
            <a:off x="2777946" y="5408442"/>
            <a:ext cx="6940389" cy="792688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rgbClr val="FFEFAC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B0600000101010101" charset="-127"/>
                <a:ea typeface="배달의민족 주아" panose="020B0600000101010101" charset="-127"/>
              </a:rPr>
              <a:t>데이터 </a:t>
            </a:r>
            <a:r>
              <a:rPr lang="ko-KR" altLang="en-US" sz="2400" dirty="0" err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B0600000101010101" charset="-127"/>
                <a:ea typeface="배달의민족 주아" panose="020B0600000101010101" charset="-127"/>
              </a:rPr>
              <a:t>전처리</a:t>
            </a: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B0600000101010101" charset="-127"/>
                <a:ea typeface="배달의민족 주아" panose="020B0600000101010101" charset="-127"/>
              </a:rPr>
              <a:t>(1)</a:t>
            </a:r>
            <a:endParaRPr lang="ko-KR" altLang="en-US" sz="240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주아" panose="020B0600000101010101" charset="-127"/>
              <a:ea typeface="배달의민족 주아" panose="020B0600000101010101" charset="-127"/>
            </a:endParaRPr>
          </a:p>
        </p:txBody>
      </p:sp>
      <p:graphicFrame>
        <p:nvGraphicFramePr>
          <p:cNvPr id="9" name="차트 8">
            <a:extLst>
              <a:ext uri="{FF2B5EF4-FFF2-40B4-BE49-F238E27FC236}">
                <a16:creationId xmlns:a16="http://schemas.microsoft.com/office/drawing/2014/main" id="{71991520-9C91-7048-73C1-AA5D9D649BF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49332897"/>
              </p:ext>
            </p:extLst>
          </p:nvPr>
        </p:nvGraphicFramePr>
        <p:xfrm>
          <a:off x="7167102" y="1224724"/>
          <a:ext cx="3174296" cy="24664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B8089EE1-3F17-C2E2-340F-B61E6E0FBFD5}"/>
              </a:ext>
            </a:extLst>
          </p:cNvPr>
          <p:cNvSpPr/>
          <p:nvPr/>
        </p:nvSpPr>
        <p:spPr>
          <a:xfrm>
            <a:off x="7708808" y="905521"/>
            <a:ext cx="2079676" cy="341903"/>
          </a:xfrm>
          <a:prstGeom prst="roundRect">
            <a:avLst/>
          </a:prstGeom>
          <a:solidFill>
            <a:srgbClr val="FDAF90"/>
          </a:solidFill>
          <a:ln>
            <a:solidFill>
              <a:srgbClr val="FFEF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배달의민족 주아" panose="020B0600000101010101" charset="-127"/>
                <a:ea typeface="배달의민족 주아" panose="020B0600000101010101" charset="-127"/>
              </a:rPr>
              <a:t>제품군 별 구매 금액 비율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F3C5BA8-56B0-76F3-6BE1-CCD6C4E0BF9B}"/>
              </a:ext>
            </a:extLst>
          </p:cNvPr>
          <p:cNvSpPr txBox="1"/>
          <p:nvPr/>
        </p:nvSpPr>
        <p:spPr>
          <a:xfrm>
            <a:off x="7109353" y="3897997"/>
            <a:ext cx="232116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>
                <a:solidFill>
                  <a:schemeClr val="bg1">
                    <a:lumMod val="9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구매 시 </a:t>
            </a:r>
            <a:r>
              <a:rPr lang="ko-KR" altLang="en-US" sz="1800" dirty="0" err="1">
                <a:solidFill>
                  <a:schemeClr val="bg1">
                    <a:lumMod val="9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월령</a:t>
            </a:r>
            <a:r>
              <a:rPr lang="ko-KR" altLang="en-US" sz="1800" dirty="0">
                <a:solidFill>
                  <a:schemeClr val="bg1">
                    <a:lumMod val="9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부분에</a:t>
            </a:r>
            <a:endParaRPr lang="en-US" altLang="ko-KR" sz="1800" dirty="0">
              <a:solidFill>
                <a:schemeClr val="bg1">
                  <a:lumMod val="9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1800" dirty="0">
                <a:solidFill>
                  <a:schemeClr val="bg1">
                    <a:lumMod val="9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이상치 제거를 위해</a:t>
            </a:r>
            <a:endParaRPr lang="en-US" altLang="ko-KR" dirty="0">
              <a:solidFill>
                <a:schemeClr val="bg1">
                  <a:lumMod val="9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1800" b="1" u="sng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6</a:t>
            </a:r>
            <a:r>
              <a:rPr lang="ko-KR" altLang="en-US" sz="1800" b="1" u="sng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세</a:t>
            </a:r>
            <a:r>
              <a:rPr lang="en-US" altLang="ko-KR" sz="1800" b="1" u="sng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(72</a:t>
            </a:r>
            <a:r>
              <a:rPr lang="ko-KR" altLang="en-US" sz="1800" b="1" u="sng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개월</a:t>
            </a:r>
            <a:r>
              <a:rPr lang="en-US" altLang="ko-KR" sz="1800" b="1" u="sng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r>
              <a:rPr lang="ko-KR" altLang="en-US" sz="1800" b="1" u="sng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1800" dirty="0">
                <a:solidFill>
                  <a:schemeClr val="bg1">
                    <a:lumMod val="9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이하의</a:t>
            </a:r>
            <a:endParaRPr lang="en-US" altLang="ko-KR" sz="1800" dirty="0">
              <a:solidFill>
                <a:schemeClr val="bg1">
                  <a:lumMod val="9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1800" dirty="0">
                <a:solidFill>
                  <a:schemeClr val="bg1">
                    <a:lumMod val="9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데이터만 사용</a:t>
            </a:r>
            <a:endParaRPr lang="en-US" altLang="ko-KR" sz="1800" dirty="0">
              <a:solidFill>
                <a:schemeClr val="bg1">
                  <a:lumMod val="9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endParaRPr lang="ko-KR" altLang="en-US" dirty="0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DB20E32D-D511-60CA-810A-6E6DA0D1E0CD}"/>
              </a:ext>
            </a:extLst>
          </p:cNvPr>
          <p:cNvCxnSpPr>
            <a:cxnSpLocks/>
          </p:cNvCxnSpPr>
          <p:nvPr/>
        </p:nvCxnSpPr>
        <p:spPr>
          <a:xfrm>
            <a:off x="1798655" y="1818752"/>
            <a:ext cx="0" cy="2742294"/>
          </a:xfrm>
          <a:prstGeom prst="line">
            <a:avLst/>
          </a:prstGeom>
          <a:ln w="19050">
            <a:solidFill>
              <a:srgbClr val="C00000">
                <a:alpha val="6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66B61C3C-06C3-535A-7B33-9C3C1BBE9DF6}"/>
              </a:ext>
            </a:extLst>
          </p:cNvPr>
          <p:cNvCxnSpPr>
            <a:cxnSpLocks/>
          </p:cNvCxnSpPr>
          <p:nvPr/>
        </p:nvCxnSpPr>
        <p:spPr>
          <a:xfrm flipH="1">
            <a:off x="1880008" y="2962332"/>
            <a:ext cx="897938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ECD3AFFB-60B1-D465-AF5E-70EE7410E3FA}"/>
              </a:ext>
            </a:extLst>
          </p:cNvPr>
          <p:cNvSpPr/>
          <p:nvPr/>
        </p:nvSpPr>
        <p:spPr>
          <a:xfrm>
            <a:off x="2160368" y="2806969"/>
            <a:ext cx="1049395" cy="280228"/>
          </a:xfrm>
          <a:prstGeom prst="roundRect">
            <a:avLst/>
          </a:prstGeom>
          <a:solidFill>
            <a:srgbClr val="FDAF90"/>
          </a:solidFill>
          <a:ln>
            <a:solidFill>
              <a:srgbClr val="FFEF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배달의민족 주아" panose="020B0600000101010101" charset="-127"/>
                <a:ea typeface="배달의민족 주아" panose="020B0600000101010101" charset="-127"/>
              </a:rPr>
              <a:t>이상치 기준선</a:t>
            </a:r>
            <a:endParaRPr lang="en-US" altLang="ko-KR" sz="1200" dirty="0">
              <a:latin typeface="배달의민족 주아" panose="020B0600000101010101" charset="-127"/>
              <a:ea typeface="배달의민족 주아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83010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>
        <p:bldAsOne/>
      </p:bldGraphic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email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그림 49">
            <a:extLst>
              <a:ext uri="{FF2B5EF4-FFF2-40B4-BE49-F238E27FC236}">
                <a16:creationId xmlns:a16="http://schemas.microsoft.com/office/drawing/2014/main" id="{E74F2757-8DD1-4B27-8EED-8AE8F61ED517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7355" y="84596"/>
            <a:ext cx="12866710" cy="6783205"/>
          </a:xfrm>
          <a:prstGeom prst="rect">
            <a:avLst/>
          </a:prstGeom>
        </p:spPr>
      </p:pic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CC387FFB-32F9-36E1-EB40-D7623B1AE3D1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623" y="33604"/>
            <a:ext cx="3992180" cy="87494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CC7BAEC-2653-7FB9-6C40-F4D787C76682}"/>
              </a:ext>
            </a:extLst>
          </p:cNvPr>
          <p:cNvSpPr txBox="1"/>
          <p:nvPr/>
        </p:nvSpPr>
        <p:spPr>
          <a:xfrm>
            <a:off x="311796" y="209465"/>
            <a:ext cx="38278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카페24 써라운드" pitchFamily="2" charset="-127"/>
              </a:rPr>
              <a:t>3. </a:t>
            </a:r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카페24 써라운드" pitchFamily="2" charset="-127"/>
              </a:rPr>
              <a:t>고객 개인화 마케팅</a:t>
            </a: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193C3370-2067-A21E-AD3C-38E5624736DD}"/>
              </a:ext>
            </a:extLst>
          </p:cNvPr>
          <p:cNvSpPr/>
          <p:nvPr/>
        </p:nvSpPr>
        <p:spPr>
          <a:xfrm>
            <a:off x="2777946" y="5408442"/>
            <a:ext cx="6940389" cy="792688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rgbClr val="FFEFAC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B0600000101010101" charset="-127"/>
                <a:ea typeface="배달의민족 주아" panose="020B0600000101010101" charset="-127"/>
              </a:rPr>
              <a:t>데이터 </a:t>
            </a:r>
            <a:r>
              <a:rPr lang="ko-KR" altLang="en-US" sz="2400" dirty="0" err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B0600000101010101" charset="-127"/>
                <a:ea typeface="배달의민족 주아" panose="020B0600000101010101" charset="-127"/>
              </a:rPr>
              <a:t>전처리</a:t>
            </a: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B0600000101010101" charset="-127"/>
                <a:ea typeface="배달의민족 주아" panose="020B0600000101010101" charset="-127"/>
              </a:rPr>
              <a:t>(2)</a:t>
            </a:r>
            <a:endParaRPr lang="ko-KR" altLang="en-US" sz="240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주아" panose="020B0600000101010101" charset="-127"/>
              <a:ea typeface="배달의민족 주아" panose="020B0600000101010101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B7875185-9026-72E7-942A-07B23DB5F56E}"/>
              </a:ext>
            </a:extLst>
          </p:cNvPr>
          <p:cNvGrpSpPr/>
          <p:nvPr/>
        </p:nvGrpSpPr>
        <p:grpSpPr>
          <a:xfrm>
            <a:off x="1965805" y="938192"/>
            <a:ext cx="4639617" cy="4342867"/>
            <a:chOff x="1575548" y="1109876"/>
            <a:chExt cx="4035400" cy="3989569"/>
          </a:xfrm>
        </p:grpSpPr>
        <p:pic>
          <p:nvPicPr>
            <p:cNvPr id="5138" name="그림 5137" descr="테이블이(가) 표시된 사진&#10;&#10;자동 생성된 설명">
              <a:extLst>
                <a:ext uri="{FF2B5EF4-FFF2-40B4-BE49-F238E27FC236}">
                  <a16:creationId xmlns:a16="http://schemas.microsoft.com/office/drawing/2014/main" id="{FC5C4BE2-A1E0-2985-65AB-821BA6F7EF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4026"/>
            <a:stretch/>
          </p:blipFill>
          <p:spPr>
            <a:xfrm>
              <a:off x="1575548" y="1109876"/>
              <a:ext cx="4035400" cy="2015171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140" name="그림 5139">
              <a:extLst>
                <a:ext uri="{FF2B5EF4-FFF2-40B4-BE49-F238E27FC236}">
                  <a16:creationId xmlns:a16="http://schemas.microsoft.com/office/drawing/2014/main" id="{928ED9B0-5344-199C-3ECD-C7F5ACB288D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75548" y="3639614"/>
              <a:ext cx="4035400" cy="1459831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5121" name="그룹 5120">
            <a:extLst>
              <a:ext uri="{FF2B5EF4-FFF2-40B4-BE49-F238E27FC236}">
                <a16:creationId xmlns:a16="http://schemas.microsoft.com/office/drawing/2014/main" id="{4B8D4F7E-08FE-4616-F9F9-38E1E16FD461}"/>
              </a:ext>
            </a:extLst>
          </p:cNvPr>
          <p:cNvGrpSpPr/>
          <p:nvPr/>
        </p:nvGrpSpPr>
        <p:grpSpPr>
          <a:xfrm>
            <a:off x="2230740" y="938192"/>
            <a:ext cx="7805394" cy="4342867"/>
            <a:chOff x="1528003" y="1866377"/>
            <a:chExt cx="7625131" cy="3967897"/>
          </a:xfrm>
        </p:grpSpPr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B0019A5D-FD2B-694F-2503-1573E164A38C}"/>
                </a:ext>
              </a:extLst>
            </p:cNvPr>
            <p:cNvSpPr/>
            <p:nvPr/>
          </p:nvSpPr>
          <p:spPr>
            <a:xfrm>
              <a:off x="7362305" y="1866377"/>
              <a:ext cx="1790829" cy="465391"/>
            </a:xfrm>
            <a:prstGeom prst="roundRect">
              <a:avLst/>
            </a:prstGeom>
            <a:solidFill>
              <a:srgbClr val="FDAF90"/>
            </a:solidFill>
            <a:ln>
              <a:solidFill>
                <a:srgbClr val="FFEFA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dirty="0">
                  <a:latin typeface="배달의민족 주아" panose="020B0600000101010101" charset="-127"/>
                  <a:ea typeface="배달의민족 주아" panose="020B0600000101010101" charset="-127"/>
                </a:rPr>
                <a:t>비정형 데이터</a:t>
              </a:r>
            </a:p>
          </p:txBody>
        </p:sp>
        <p:cxnSp>
          <p:nvCxnSpPr>
            <p:cNvPr id="43" name="연결선: 꺾임 42">
              <a:extLst>
                <a:ext uri="{FF2B5EF4-FFF2-40B4-BE49-F238E27FC236}">
                  <a16:creationId xmlns:a16="http://schemas.microsoft.com/office/drawing/2014/main" id="{5602F652-1955-CBFA-45E8-FB37BF7EEADA}"/>
                </a:ext>
              </a:extLst>
            </p:cNvPr>
            <p:cNvCxnSpPr>
              <a:cxnSpLocks/>
              <a:stCxn id="41" idx="2"/>
              <a:endCxn id="42" idx="0"/>
            </p:cNvCxnSpPr>
            <p:nvPr/>
          </p:nvCxnSpPr>
          <p:spPr>
            <a:xfrm rot="5400000">
              <a:off x="6743300" y="3846188"/>
              <a:ext cx="3028840" cy="1"/>
            </a:xfrm>
            <a:prstGeom prst="bentConnector3">
              <a:avLst>
                <a:gd name="adj1" fmla="val 50000"/>
              </a:avLst>
            </a:prstGeom>
            <a:ln w="57150">
              <a:solidFill>
                <a:srgbClr val="F7B9A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4D57538C-027B-207D-E46E-A17B47AEEAF8}"/>
                </a:ext>
              </a:extLst>
            </p:cNvPr>
            <p:cNvGrpSpPr/>
            <p:nvPr/>
          </p:nvGrpSpPr>
          <p:grpSpPr>
            <a:xfrm>
              <a:off x="7362305" y="3399319"/>
              <a:ext cx="1790829" cy="1019745"/>
              <a:chOff x="8191426" y="2112608"/>
              <a:chExt cx="1790829" cy="1019745"/>
            </a:xfrm>
          </p:grpSpPr>
          <p:sp>
            <p:nvSpPr>
              <p:cNvPr id="45" name="사각형: 둥근 모서리 44">
                <a:extLst>
                  <a:ext uri="{FF2B5EF4-FFF2-40B4-BE49-F238E27FC236}">
                    <a16:creationId xmlns:a16="http://schemas.microsoft.com/office/drawing/2014/main" id="{2D48DDBC-10AE-20D9-EFBE-A1A88376A8FF}"/>
                  </a:ext>
                </a:extLst>
              </p:cNvPr>
              <p:cNvSpPr/>
              <p:nvPr/>
            </p:nvSpPr>
            <p:spPr>
              <a:xfrm>
                <a:off x="8191426" y="2112608"/>
                <a:ext cx="1790829" cy="923331"/>
              </a:xfrm>
              <a:prstGeom prst="roundRect">
                <a:avLst/>
              </a:prstGeom>
              <a:solidFill>
                <a:srgbClr val="F7B9A4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dirty="0">
                  <a:latin typeface="배달의민족 주아" panose="020B0600000101010101" charset="-127"/>
                  <a:ea typeface="배달의민족 주아" panose="020B0600000101010101" charset="-127"/>
                </a:endParaRP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EFE86035-97CE-C148-AD61-8447DBD6CCC0}"/>
                  </a:ext>
                </a:extLst>
              </p:cNvPr>
              <p:cNvSpPr txBox="1"/>
              <p:nvPr/>
            </p:nvSpPr>
            <p:spPr>
              <a:xfrm>
                <a:off x="8377593" y="2288745"/>
                <a:ext cx="1418492" cy="8436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600" dirty="0" err="1">
                    <a:solidFill>
                      <a:schemeClr val="bg2">
                        <a:lumMod val="25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LabelEncoder</a:t>
                </a:r>
                <a:endParaRPr lang="en-US" altLang="ko-KR" sz="1600" dirty="0">
                  <a:solidFill>
                    <a:schemeClr val="bg2">
                      <a:lumMod val="2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  <a:p>
                <a:pPr algn="ctr"/>
                <a:r>
                  <a:rPr lang="ko-KR" altLang="en-US" sz="2000" dirty="0">
                    <a:solidFill>
                      <a:schemeClr val="bg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사용</a:t>
                </a:r>
                <a:endParaRPr lang="en-US" altLang="ko-KR" sz="2000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  <a:p>
                <a:endParaRPr lang="ko-KR" altLang="en-US" dirty="0"/>
              </a:p>
            </p:txBody>
          </p:sp>
        </p:grpSp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A5D62513-E845-ED46-D2DC-E2B618DA9478}"/>
                </a:ext>
              </a:extLst>
            </p:cNvPr>
            <p:cNvGrpSpPr/>
            <p:nvPr/>
          </p:nvGrpSpPr>
          <p:grpSpPr>
            <a:xfrm>
              <a:off x="1528003" y="4381662"/>
              <a:ext cx="4263438" cy="233116"/>
              <a:chOff x="1470597" y="3725045"/>
              <a:chExt cx="5294414" cy="293264"/>
            </a:xfrm>
          </p:grpSpPr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70990EC8-915D-CF2D-6854-EE4FEDF072C3}"/>
                  </a:ext>
                </a:extLst>
              </p:cNvPr>
              <p:cNvSpPr/>
              <p:nvPr/>
            </p:nvSpPr>
            <p:spPr>
              <a:xfrm>
                <a:off x="1470597" y="3725045"/>
                <a:ext cx="1563932" cy="293264"/>
              </a:xfrm>
              <a:prstGeom prst="rect">
                <a:avLst/>
              </a:prstGeom>
              <a:noFill/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97A2518B-DE43-67B2-D8B6-F3B742BF47C3}"/>
                  </a:ext>
                </a:extLst>
              </p:cNvPr>
              <p:cNvSpPr/>
              <p:nvPr/>
            </p:nvSpPr>
            <p:spPr>
              <a:xfrm>
                <a:off x="3047209" y="3725933"/>
                <a:ext cx="3717802" cy="289742"/>
              </a:xfrm>
              <a:prstGeom prst="rect">
                <a:avLst/>
              </a:prstGeom>
              <a:noFill/>
              <a:ln w="3810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42" name="사각형: 둥근 모서리 41">
              <a:extLst>
                <a:ext uri="{FF2B5EF4-FFF2-40B4-BE49-F238E27FC236}">
                  <a16:creationId xmlns:a16="http://schemas.microsoft.com/office/drawing/2014/main" id="{15EF85A9-BC1F-30F1-6219-5946F1C9E87B}"/>
                </a:ext>
              </a:extLst>
            </p:cNvPr>
            <p:cNvSpPr/>
            <p:nvPr/>
          </p:nvSpPr>
          <p:spPr>
            <a:xfrm>
              <a:off x="7362304" y="5360608"/>
              <a:ext cx="1790829" cy="473666"/>
            </a:xfrm>
            <a:prstGeom prst="roundRect">
              <a:avLst/>
            </a:prstGeom>
            <a:solidFill>
              <a:srgbClr val="FDAF90"/>
            </a:solidFill>
            <a:ln>
              <a:solidFill>
                <a:srgbClr val="FFEFA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dirty="0">
                  <a:latin typeface="배달의민족 주아" panose="020B0600000101010101" charset="-127"/>
                  <a:ea typeface="배달의민족 주아" panose="020B0600000101010101" charset="-127"/>
                </a:rPr>
                <a:t>정형 데이터</a:t>
              </a:r>
            </a:p>
          </p:txBody>
        </p:sp>
        <p:sp>
          <p:nvSpPr>
            <p:cNvPr id="52" name="사각형: 둥근 모서리 51">
              <a:extLst>
                <a:ext uri="{FF2B5EF4-FFF2-40B4-BE49-F238E27FC236}">
                  <a16:creationId xmlns:a16="http://schemas.microsoft.com/office/drawing/2014/main" id="{9644200E-D5C2-C03A-59D2-6DAC4E6046EC}"/>
                </a:ext>
              </a:extLst>
            </p:cNvPr>
            <p:cNvSpPr/>
            <p:nvPr/>
          </p:nvSpPr>
          <p:spPr>
            <a:xfrm>
              <a:off x="1602635" y="4108682"/>
              <a:ext cx="1110125" cy="213969"/>
            </a:xfrm>
            <a:prstGeom prst="roundRect">
              <a:avLst/>
            </a:prstGeom>
            <a:solidFill>
              <a:srgbClr val="FC30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latin typeface="배달의민족 주아" panose="020B0600000101010101" charset="-127"/>
                  <a:ea typeface="배달의민족 주아" panose="020B0600000101010101" charset="-127"/>
                </a:rPr>
                <a:t>Target </a:t>
              </a:r>
              <a:r>
                <a:rPr lang="ko-KR" altLang="en-US" sz="1400" dirty="0">
                  <a:latin typeface="배달의민족 주아" panose="020B0600000101010101" charset="-127"/>
                  <a:ea typeface="배달의민족 주아" panose="020B0600000101010101" charset="-127"/>
                </a:rPr>
                <a:t>값</a:t>
              </a:r>
              <a:endParaRPr lang="en-US" altLang="ko-KR" sz="1400" dirty="0">
                <a:latin typeface="배달의민족 주아" panose="020B0600000101010101" charset="-127"/>
                <a:ea typeface="배달의민족 주아" panose="020B0600000101010101" charset="-127"/>
              </a:endParaRPr>
            </a:p>
          </p:txBody>
        </p:sp>
        <p:sp>
          <p:nvSpPr>
            <p:cNvPr id="53" name="사각형: 둥근 모서리 52">
              <a:extLst>
                <a:ext uri="{FF2B5EF4-FFF2-40B4-BE49-F238E27FC236}">
                  <a16:creationId xmlns:a16="http://schemas.microsoft.com/office/drawing/2014/main" id="{8CD68494-50E0-BA64-D2AE-851745395F05}"/>
                </a:ext>
              </a:extLst>
            </p:cNvPr>
            <p:cNvSpPr/>
            <p:nvPr/>
          </p:nvSpPr>
          <p:spPr>
            <a:xfrm>
              <a:off x="3765606" y="4100507"/>
              <a:ext cx="1015616" cy="230317"/>
            </a:xfrm>
            <a:prstGeom prst="roundRect">
              <a:avLst/>
            </a:prstGeom>
            <a:solidFill>
              <a:srgbClr val="2038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latin typeface="배달의민족 주아" panose="020B0600000101010101" charset="-127"/>
                  <a:ea typeface="배달의민족 주아" panose="020B0600000101010101" charset="-127"/>
                </a:rPr>
                <a:t>Input </a:t>
              </a:r>
              <a:r>
                <a:rPr lang="ko-KR" altLang="en-US" sz="1400" dirty="0">
                  <a:latin typeface="배달의민족 주아" panose="020B0600000101010101" charset="-127"/>
                  <a:ea typeface="배달의민족 주아" panose="020B0600000101010101" charset="-127"/>
                </a:rPr>
                <a:t>값</a:t>
              </a:r>
              <a:endParaRPr lang="en-US" altLang="ko-KR" sz="1400" dirty="0">
                <a:latin typeface="배달의민족 주아" panose="020B0600000101010101" charset="-127"/>
                <a:ea typeface="배달의민족 주아" panose="020B0600000101010101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354848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email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그림 49">
            <a:extLst>
              <a:ext uri="{FF2B5EF4-FFF2-40B4-BE49-F238E27FC236}">
                <a16:creationId xmlns:a16="http://schemas.microsoft.com/office/drawing/2014/main" id="{E74F2757-8DD1-4B27-8EED-8AE8F61ED517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7358" y="37397"/>
            <a:ext cx="12866710" cy="6783205"/>
          </a:xfrm>
          <a:prstGeom prst="rect">
            <a:avLst/>
          </a:prstGeom>
        </p:spPr>
      </p:pic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CC387FFB-32F9-36E1-EB40-D7623B1AE3D1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623" y="23345"/>
            <a:ext cx="3992180" cy="87494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CC7BAEC-2653-7FB9-6C40-F4D787C76682}"/>
              </a:ext>
            </a:extLst>
          </p:cNvPr>
          <p:cNvSpPr txBox="1"/>
          <p:nvPr/>
        </p:nvSpPr>
        <p:spPr>
          <a:xfrm>
            <a:off x="311796" y="199206"/>
            <a:ext cx="38278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카페24 써라운드" pitchFamily="2" charset="-127"/>
              </a:rPr>
              <a:t>3. </a:t>
            </a:r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카페24 써라운드" pitchFamily="2" charset="-127"/>
              </a:rPr>
              <a:t>고객 개인화 마케팅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70AF855B-FBA8-862C-B3D3-8BAF39EC45AC}"/>
              </a:ext>
            </a:extLst>
          </p:cNvPr>
          <p:cNvGrpSpPr/>
          <p:nvPr/>
        </p:nvGrpSpPr>
        <p:grpSpPr>
          <a:xfrm>
            <a:off x="3602793" y="822148"/>
            <a:ext cx="5251840" cy="1218149"/>
            <a:chOff x="755827" y="1398960"/>
            <a:chExt cx="3176063" cy="4650118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19EA99D5-3C16-0F66-C51C-5AAE986895B0}"/>
                </a:ext>
              </a:extLst>
            </p:cNvPr>
            <p:cNvSpPr/>
            <p:nvPr/>
          </p:nvSpPr>
          <p:spPr>
            <a:xfrm>
              <a:off x="755827" y="1398960"/>
              <a:ext cx="3176063" cy="4650118"/>
            </a:xfrm>
            <a:prstGeom prst="roundRect">
              <a:avLst/>
            </a:prstGeom>
            <a:solidFill>
              <a:srgbClr val="F7B9A4"/>
            </a:solidFill>
            <a:ln>
              <a:solidFill>
                <a:srgbClr val="FFE997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 err="1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StandardScaler</a:t>
              </a:r>
              <a:r>
                <a:rPr lang="ko-KR" altLang="en-US" sz="20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로</a:t>
              </a:r>
            </a:p>
            <a:p>
              <a:pPr algn="ctr"/>
              <a:r>
                <a:rPr lang="en-US" altLang="ko-KR" sz="2000" dirty="0" err="1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Input_Values</a:t>
              </a:r>
              <a:r>
                <a:rPr lang="ko-KR" altLang="en-US" sz="20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를 </a:t>
              </a:r>
              <a:br>
                <a:rPr lang="ko-KR" altLang="en-US" sz="20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</a:br>
              <a:r>
                <a:rPr lang="ko-KR" altLang="en-US" sz="20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스케일링</a:t>
              </a:r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39009B2B-4C89-2AC9-740C-940BA0F8DB89}"/>
                </a:ext>
              </a:extLst>
            </p:cNvPr>
            <p:cNvSpPr/>
            <p:nvPr/>
          </p:nvSpPr>
          <p:spPr>
            <a:xfrm>
              <a:off x="837153" y="1581092"/>
              <a:ext cx="3013409" cy="4285854"/>
            </a:xfrm>
            <a:prstGeom prst="roundRect">
              <a:avLst/>
            </a:prstGeom>
            <a:noFill/>
            <a:ln w="28575">
              <a:solidFill>
                <a:srgbClr val="E6E6E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98777F1E-9E72-E4B9-8DCE-BBEA9BB4925E}"/>
              </a:ext>
            </a:extLst>
          </p:cNvPr>
          <p:cNvSpPr/>
          <p:nvPr/>
        </p:nvSpPr>
        <p:spPr>
          <a:xfrm>
            <a:off x="2264948" y="2321110"/>
            <a:ext cx="3218606" cy="1107890"/>
          </a:xfrm>
          <a:prstGeom prst="roundRect">
            <a:avLst/>
          </a:prstGeom>
          <a:solidFill>
            <a:srgbClr val="F7B9A4"/>
          </a:solidFill>
          <a:ln>
            <a:solidFill>
              <a:srgbClr val="FFE99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en-US" altLang="ko-KR" sz="16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RandomForestClassifier</a:t>
            </a:r>
            <a:r>
              <a:rPr lang="ko-KR" altLang="en-US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로</a:t>
            </a:r>
          </a:p>
          <a:p>
            <a:pPr algn="ctr"/>
            <a:r>
              <a:rPr lang="ko-KR" altLang="en-US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모델 생성</a:t>
            </a:r>
            <a:br>
              <a:rPr lang="ko-KR" altLang="en-US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</a:br>
            <a:r>
              <a:rPr lang="en-US" altLang="ko-KR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en-US" altLang="ko-KR" sz="16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max_depth</a:t>
            </a:r>
            <a:r>
              <a:rPr lang="en-US" altLang="ko-KR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=16</a:t>
            </a:r>
          </a:p>
          <a:p>
            <a:pPr algn="ctr"/>
            <a:r>
              <a:rPr lang="en-US" altLang="ko-KR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 </a:t>
            </a:r>
            <a:r>
              <a:rPr lang="en-US" altLang="ko-KR" sz="16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random_state</a:t>
            </a:r>
            <a:r>
              <a:rPr lang="en-US" altLang="ko-KR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=0) </a:t>
            </a:r>
          </a:p>
          <a:p>
            <a:pPr algn="ctr"/>
            <a:endParaRPr lang="ko-KR" altLang="en-US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DDDD294C-1173-6C90-E042-B7A6F653A53D}"/>
              </a:ext>
            </a:extLst>
          </p:cNvPr>
          <p:cNvSpPr/>
          <p:nvPr/>
        </p:nvSpPr>
        <p:spPr>
          <a:xfrm>
            <a:off x="6708441" y="2321110"/>
            <a:ext cx="3218606" cy="1107890"/>
          </a:xfrm>
          <a:prstGeom prst="roundRect">
            <a:avLst/>
          </a:prstGeom>
          <a:solidFill>
            <a:srgbClr val="F7B9A4"/>
          </a:solidFill>
          <a:ln>
            <a:solidFill>
              <a:srgbClr val="FFE99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en-US" altLang="ko-KR" sz="16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LGBMClassifier</a:t>
            </a:r>
            <a:r>
              <a:rPr lang="en-US" altLang="ko-KR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로</a:t>
            </a:r>
          </a:p>
          <a:p>
            <a:pPr algn="ctr"/>
            <a:r>
              <a:rPr lang="ko-KR" altLang="en-US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모델 생성</a:t>
            </a:r>
            <a:br>
              <a:rPr lang="ko-KR" altLang="en-US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</a:br>
            <a:r>
              <a:rPr lang="en-US" altLang="ko-KR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en-US" altLang="ko-KR" sz="16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random_state</a:t>
            </a:r>
            <a:r>
              <a:rPr lang="en-US" altLang="ko-KR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=0</a:t>
            </a:r>
          </a:p>
          <a:p>
            <a:pPr algn="ctr"/>
            <a:r>
              <a:rPr lang="en-US" altLang="ko-KR" sz="16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learning_rate</a:t>
            </a:r>
            <a:r>
              <a:rPr lang="en-US" altLang="ko-KR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=0.2) </a:t>
            </a:r>
          </a:p>
          <a:p>
            <a:pPr algn="ctr"/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 </a:t>
            </a:r>
          </a:p>
          <a:p>
            <a:pPr algn="ctr"/>
            <a:endParaRPr lang="ko-KR" altLang="en-US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30" name="그림 29" descr="포유류, 집고양이, 고양이이(가) 표시된 사진&#10;&#10;자동 생성된 설명">
            <a:extLst>
              <a:ext uri="{FF2B5EF4-FFF2-40B4-BE49-F238E27FC236}">
                <a16:creationId xmlns:a16="http://schemas.microsoft.com/office/drawing/2014/main" id="{B8A8A807-5509-73D5-F2E4-7B67E5B2C7BD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567931">
            <a:off x="3550019" y="1707101"/>
            <a:ext cx="1355402" cy="711095"/>
          </a:xfrm>
          <a:prstGeom prst="rect">
            <a:avLst/>
          </a:prstGeom>
        </p:spPr>
      </p:pic>
      <p:pic>
        <p:nvPicPr>
          <p:cNvPr id="31" name="그림 30" descr="포유류, 집고양이, 고양이이(가) 표시된 사진&#10;&#10;자동 생성된 설명">
            <a:extLst>
              <a:ext uri="{FF2B5EF4-FFF2-40B4-BE49-F238E27FC236}">
                <a16:creationId xmlns:a16="http://schemas.microsoft.com/office/drawing/2014/main" id="{3FEA1636-B605-3709-E940-68A6238A221B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032069" flipH="1">
            <a:off x="7319070" y="1708128"/>
            <a:ext cx="1355402" cy="711095"/>
          </a:xfrm>
          <a:prstGeom prst="rect">
            <a:avLst/>
          </a:prstGeom>
        </p:spPr>
      </p:pic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363BF9E2-9118-3E79-26C4-00279419BF2D}"/>
              </a:ext>
            </a:extLst>
          </p:cNvPr>
          <p:cNvSpPr/>
          <p:nvPr/>
        </p:nvSpPr>
        <p:spPr>
          <a:xfrm>
            <a:off x="2268711" y="3648620"/>
            <a:ext cx="3218606" cy="1350780"/>
          </a:xfrm>
          <a:prstGeom prst="roundRect">
            <a:avLst/>
          </a:prstGeom>
          <a:solidFill>
            <a:srgbClr val="F7B9A4"/>
          </a:solidFill>
          <a:ln>
            <a:solidFill>
              <a:srgbClr val="FFE99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27" name="그림 26" descr="텍스트이(가) 표시된 사진&#10;&#10;자동 생성된 설명">
            <a:extLst>
              <a:ext uri="{FF2B5EF4-FFF2-40B4-BE49-F238E27FC236}">
                <a16:creationId xmlns:a16="http://schemas.microsoft.com/office/drawing/2014/main" id="{49CD9D84-3DA2-D322-BA74-663A58088FC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5691" y="3769075"/>
            <a:ext cx="3009547" cy="1082514"/>
          </a:xfrm>
          <a:prstGeom prst="rect">
            <a:avLst/>
          </a:prstGeom>
        </p:spPr>
      </p:pic>
      <p:pic>
        <p:nvPicPr>
          <p:cNvPr id="32" name="그림 31" descr="텍스트이(가) 표시된 사진&#10;&#10;자동 생성된 설명">
            <a:extLst>
              <a:ext uri="{FF2B5EF4-FFF2-40B4-BE49-F238E27FC236}">
                <a16:creationId xmlns:a16="http://schemas.microsoft.com/office/drawing/2014/main" id="{7DCF1274-A0E8-A3C1-3F9F-5210407AAECE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email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5400000">
            <a:off x="3341946" y="3444153"/>
            <a:ext cx="1164286" cy="595428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9FAEBBFF-EE1F-908C-7632-F483D8BC90B1}"/>
              </a:ext>
            </a:extLst>
          </p:cNvPr>
          <p:cNvGrpSpPr/>
          <p:nvPr/>
        </p:nvGrpSpPr>
        <p:grpSpPr>
          <a:xfrm>
            <a:off x="6708441" y="3619147"/>
            <a:ext cx="3218606" cy="1350780"/>
            <a:chOff x="6708441" y="4276298"/>
            <a:chExt cx="3218606" cy="1350780"/>
          </a:xfrm>
        </p:grpSpPr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D946D8F5-7632-1126-4208-3B2A2FA304DA}"/>
                </a:ext>
              </a:extLst>
            </p:cNvPr>
            <p:cNvSpPr/>
            <p:nvPr/>
          </p:nvSpPr>
          <p:spPr>
            <a:xfrm>
              <a:off x="6708441" y="4276298"/>
              <a:ext cx="3218606" cy="1350780"/>
            </a:xfrm>
            <a:prstGeom prst="roundRect">
              <a:avLst/>
            </a:prstGeom>
            <a:solidFill>
              <a:srgbClr val="F7B9A4"/>
            </a:solidFill>
            <a:ln>
              <a:solidFill>
                <a:srgbClr val="FFE997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pic>
          <p:nvPicPr>
            <p:cNvPr id="17" name="그림 16" descr="텍스트이(가) 표시된 사진&#10;&#10;자동 생성된 설명">
              <a:extLst>
                <a:ext uri="{FF2B5EF4-FFF2-40B4-BE49-F238E27FC236}">
                  <a16:creationId xmlns:a16="http://schemas.microsoft.com/office/drawing/2014/main" id="{D294D1E1-1533-DE8B-B54E-96C9EDD438E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80113" y="4375107"/>
              <a:ext cx="2954391" cy="1133633"/>
            </a:xfrm>
            <a:prstGeom prst="rect">
              <a:avLst/>
            </a:prstGeom>
          </p:spPr>
        </p:pic>
      </p:grpSp>
      <p:pic>
        <p:nvPicPr>
          <p:cNvPr id="33" name="그림 32" descr="텍스트이(가) 표시된 사진&#10;&#10;자동 생성된 설명">
            <a:extLst>
              <a:ext uri="{FF2B5EF4-FFF2-40B4-BE49-F238E27FC236}">
                <a16:creationId xmlns:a16="http://schemas.microsoft.com/office/drawing/2014/main" id="{04763E35-D397-161E-5D14-581F7E5B639E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email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5400000">
            <a:off x="7891207" y="3444153"/>
            <a:ext cx="1164286" cy="595428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6272B804-9177-4730-1B8A-C28E1D1E8041}"/>
              </a:ext>
            </a:extLst>
          </p:cNvPr>
          <p:cNvSpPr/>
          <p:nvPr/>
        </p:nvSpPr>
        <p:spPr>
          <a:xfrm>
            <a:off x="7179186" y="4530678"/>
            <a:ext cx="1342115" cy="264760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B006A119-079F-F739-0083-E0858649FFF5}"/>
              </a:ext>
            </a:extLst>
          </p:cNvPr>
          <p:cNvSpPr/>
          <p:nvPr/>
        </p:nvSpPr>
        <p:spPr>
          <a:xfrm>
            <a:off x="2777946" y="5408442"/>
            <a:ext cx="6940389" cy="792688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rgbClr val="FFEFAC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B0600000101010101" charset="-127"/>
                <a:ea typeface="배달의민족 주아" panose="020B0600000101010101" charset="-127"/>
              </a:rPr>
              <a:t>LGBM</a:t>
            </a:r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B0600000101010101" charset="-127"/>
                <a:ea typeface="배달의민족 주아" panose="020B0600000101010101" charset="-127"/>
              </a:rPr>
              <a:t>모델이 성능이 더 좋다</a:t>
            </a: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B0600000101010101" charset="-127"/>
                <a:ea typeface="배달의민족 주아" panose="020B0600000101010101" charset="-127"/>
              </a:rPr>
              <a:t>.</a:t>
            </a:r>
            <a:endParaRPr lang="ko-KR" altLang="en-US" sz="240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주아" panose="020B0600000101010101" charset="-127"/>
              <a:ea typeface="배달의민족 주아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94482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직사각형 51">
            <a:extLst>
              <a:ext uri="{FF2B5EF4-FFF2-40B4-BE49-F238E27FC236}">
                <a16:creationId xmlns:a16="http://schemas.microsoft.com/office/drawing/2014/main" id="{AB62D12D-5B16-41EA-BF73-8D2DC4AAE5EC}"/>
              </a:ext>
            </a:extLst>
          </p:cNvPr>
          <p:cNvSpPr/>
          <p:nvPr/>
        </p:nvSpPr>
        <p:spPr>
          <a:xfrm>
            <a:off x="421533" y="758757"/>
            <a:ext cx="11348936" cy="5690681"/>
          </a:xfrm>
          <a:prstGeom prst="rect">
            <a:avLst/>
          </a:prstGeom>
          <a:solidFill>
            <a:schemeClr val="bg1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0" name="그림 49">
            <a:extLst>
              <a:ext uri="{FF2B5EF4-FFF2-40B4-BE49-F238E27FC236}">
                <a16:creationId xmlns:a16="http://schemas.microsoft.com/office/drawing/2014/main" id="{E74F2757-8DD1-4B27-8EED-8AE8F61ED51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7355" y="212493"/>
            <a:ext cx="12866710" cy="6783205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26E467A8-7D00-7E6A-168D-DEC8A8CFC79C}"/>
              </a:ext>
            </a:extLst>
          </p:cNvPr>
          <p:cNvGrpSpPr/>
          <p:nvPr/>
        </p:nvGrpSpPr>
        <p:grpSpPr>
          <a:xfrm>
            <a:off x="3097779" y="1279038"/>
            <a:ext cx="5996442" cy="4650118"/>
            <a:chOff x="268148" y="1398960"/>
            <a:chExt cx="4207997" cy="465011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A01F74F6-BE6E-1A0F-7E77-48DFD9A2C27C}"/>
                </a:ext>
              </a:extLst>
            </p:cNvPr>
            <p:cNvSpPr/>
            <p:nvPr/>
          </p:nvSpPr>
          <p:spPr>
            <a:xfrm>
              <a:off x="755827" y="1398960"/>
              <a:ext cx="3176063" cy="4650118"/>
            </a:xfrm>
            <a:prstGeom prst="roundRect">
              <a:avLst/>
            </a:prstGeom>
            <a:solidFill>
              <a:srgbClr val="F7B9A4"/>
            </a:solidFill>
            <a:ln>
              <a:solidFill>
                <a:srgbClr val="FFE997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8CE8EB72-0563-369A-24B9-EEAA2F7A63DF}"/>
                </a:ext>
              </a:extLst>
            </p:cNvPr>
            <p:cNvSpPr/>
            <p:nvPr/>
          </p:nvSpPr>
          <p:spPr>
            <a:xfrm>
              <a:off x="895412" y="1581092"/>
              <a:ext cx="2927267" cy="4285853"/>
            </a:xfrm>
            <a:prstGeom prst="roundRect">
              <a:avLst/>
            </a:prstGeom>
            <a:noFill/>
            <a:ln w="57150">
              <a:solidFill>
                <a:srgbClr val="E6E6E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2C20F36-6F09-695F-D5B7-6A718DEBAF02}"/>
                </a:ext>
              </a:extLst>
            </p:cNvPr>
            <p:cNvSpPr txBox="1"/>
            <p:nvPr/>
          </p:nvSpPr>
          <p:spPr>
            <a:xfrm>
              <a:off x="268148" y="2259475"/>
              <a:ext cx="4207997" cy="707886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3F732572-0429-DD31-6056-499FB564FEC6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623" y="134308"/>
            <a:ext cx="3992180" cy="87494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457C08F-8BCD-FCB9-DCB6-872AB797187E}"/>
              </a:ext>
            </a:extLst>
          </p:cNvPr>
          <p:cNvSpPr txBox="1"/>
          <p:nvPr/>
        </p:nvSpPr>
        <p:spPr>
          <a:xfrm>
            <a:off x="311796" y="310169"/>
            <a:ext cx="38278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카페24 써라운드" pitchFamily="2" charset="-127"/>
              </a:rPr>
              <a:t>3. </a:t>
            </a:r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카페24 써라운드" pitchFamily="2" charset="-127"/>
              </a:rPr>
              <a:t>고객 개인화 마케팅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CE08754-28CD-7B03-62E5-BEACBA830E45}"/>
              </a:ext>
            </a:extLst>
          </p:cNvPr>
          <p:cNvSpPr txBox="1"/>
          <p:nvPr/>
        </p:nvSpPr>
        <p:spPr>
          <a:xfrm>
            <a:off x="2882348" y="2424207"/>
            <a:ext cx="6427304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고객 경험 향상</a:t>
            </a:r>
            <a:endParaRPr lang="en-US" altLang="ko-KR" sz="4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구매 </a:t>
            </a:r>
            <a:r>
              <a:rPr lang="ko-KR" altLang="en-US" sz="4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전환율</a:t>
            </a:r>
            <a:r>
              <a:rPr lang="ko-KR" altLang="en-US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증가</a:t>
            </a:r>
            <a:endParaRPr lang="en-US" altLang="ko-KR" sz="4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방문자 증가</a:t>
            </a:r>
            <a:endParaRPr lang="ko-KR" altLang="en-US" sz="4000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FC30C95A-763F-D324-6429-372CE7DB753E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3410" y="4010562"/>
            <a:ext cx="1725180" cy="1725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6229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email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무척추동물, 벌레, 히드로충이(가) 표시된 사진&#10;&#10;자동 생성된 설명">
            <a:extLst>
              <a:ext uri="{FF2B5EF4-FFF2-40B4-BE49-F238E27FC236}">
                <a16:creationId xmlns:a16="http://schemas.microsoft.com/office/drawing/2014/main" id="{83DD5806-7169-45D4-8F51-46A80173EC4F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1899" y="3564721"/>
            <a:ext cx="2608199" cy="634427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7E9A100E-04F5-CB90-C682-0D8A33DB6F9E}"/>
              </a:ext>
            </a:extLst>
          </p:cNvPr>
          <p:cNvGrpSpPr/>
          <p:nvPr/>
        </p:nvGrpSpPr>
        <p:grpSpPr>
          <a:xfrm>
            <a:off x="3321649" y="2976064"/>
            <a:ext cx="5546565" cy="905871"/>
            <a:chOff x="3154035" y="1550506"/>
            <a:chExt cx="5546565" cy="905871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3288AF56-F509-581A-1031-2C5ABC372C5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54035" y="1550506"/>
              <a:ext cx="5546565" cy="905871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3BEDE68-81DC-0A33-F244-690D5C085B31}"/>
                </a:ext>
              </a:extLst>
            </p:cNvPr>
            <p:cNvSpPr txBox="1"/>
            <p:nvPr/>
          </p:nvSpPr>
          <p:spPr>
            <a:xfrm>
              <a:off x="3522141" y="1800262"/>
              <a:ext cx="480822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4. </a:t>
              </a:r>
              <a:r>
                <a:rPr lang="ko-KR" altLang="en-US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기대효과</a:t>
              </a:r>
              <a:r>
                <a:rPr lang="en-US" altLang="ko-KR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</a:t>
              </a:r>
              <a:endPara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150144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email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직사각형 51">
            <a:extLst>
              <a:ext uri="{FF2B5EF4-FFF2-40B4-BE49-F238E27FC236}">
                <a16:creationId xmlns:a16="http://schemas.microsoft.com/office/drawing/2014/main" id="{AB62D12D-5B16-41EA-BF73-8D2DC4AAE5EC}"/>
              </a:ext>
            </a:extLst>
          </p:cNvPr>
          <p:cNvSpPr/>
          <p:nvPr/>
        </p:nvSpPr>
        <p:spPr>
          <a:xfrm>
            <a:off x="421533" y="758757"/>
            <a:ext cx="11348936" cy="5690681"/>
          </a:xfrm>
          <a:prstGeom prst="rect">
            <a:avLst/>
          </a:prstGeom>
          <a:solidFill>
            <a:schemeClr val="bg1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0" name="그림 49">
            <a:extLst>
              <a:ext uri="{FF2B5EF4-FFF2-40B4-BE49-F238E27FC236}">
                <a16:creationId xmlns:a16="http://schemas.microsoft.com/office/drawing/2014/main" id="{E74F2757-8DD1-4B27-8EED-8AE8F61ED517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7355" y="212494"/>
            <a:ext cx="12866710" cy="678320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21223B5-3F7A-F5AC-3A82-430E925F98D0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164" y="-1160"/>
            <a:ext cx="4119201" cy="106054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3980DAC-40F0-3D93-31D2-C7020058E054}"/>
              </a:ext>
            </a:extLst>
          </p:cNvPr>
          <p:cNvSpPr txBox="1"/>
          <p:nvPr/>
        </p:nvSpPr>
        <p:spPr>
          <a:xfrm>
            <a:off x="297079" y="297720"/>
            <a:ext cx="38278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카페24 써라운드" pitchFamily="2" charset="-127"/>
              </a:rPr>
              <a:t>4. </a:t>
            </a:r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카페24 써라운드" pitchFamily="2" charset="-127"/>
              </a:rPr>
              <a:t>기대효과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DE665CF6-EAAE-7891-E17B-662AC1FEB9D8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946" y="4351943"/>
            <a:ext cx="719739" cy="824964"/>
          </a:xfrm>
          <a:prstGeom prst="rect">
            <a:avLst/>
          </a:prstGeom>
        </p:spPr>
      </p:pic>
      <p:pic>
        <p:nvPicPr>
          <p:cNvPr id="23" name="그림 22" descr="텍스트이(가) 표시된 사진&#10;&#10;자동 생성된 설명">
            <a:extLst>
              <a:ext uri="{FF2B5EF4-FFF2-40B4-BE49-F238E27FC236}">
                <a16:creationId xmlns:a16="http://schemas.microsoft.com/office/drawing/2014/main" id="{420DFBFB-34FE-AECF-0979-80C2E85F5D63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229" y="2236279"/>
            <a:ext cx="829174" cy="82496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BD9974E-93FE-F06C-9E36-D9A748BB9F6B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2778" y="1241804"/>
            <a:ext cx="1326901" cy="132690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04701B8-4FD9-13B5-B552-196A27C82379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2322" y="1241804"/>
            <a:ext cx="1326900" cy="13269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9E2B95C-4A39-2202-7091-2DBAFB498268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8636" y="1253089"/>
            <a:ext cx="1326900" cy="1326900"/>
          </a:xfrm>
          <a:prstGeom prst="rect">
            <a:avLst/>
          </a:prstGeom>
        </p:spPr>
      </p:pic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B665CEA7-69F1-EB2F-411F-2441B0EDD389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email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99552" y="1618825"/>
            <a:ext cx="1164286" cy="595428"/>
          </a:xfrm>
          <a:prstGeom prst="rect">
            <a:avLst/>
          </a:prstGeom>
        </p:spPr>
      </p:pic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E79DC3F9-2525-D925-A04D-8D7185ADD61D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email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03706" y="1607540"/>
            <a:ext cx="1164286" cy="595428"/>
          </a:xfrm>
          <a:prstGeom prst="rect">
            <a:avLst/>
          </a:prstGeom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F94D6E65-AC85-F5F7-C014-D3C79CDAEBD0}"/>
              </a:ext>
            </a:extLst>
          </p:cNvPr>
          <p:cNvSpPr/>
          <p:nvPr/>
        </p:nvSpPr>
        <p:spPr>
          <a:xfrm>
            <a:off x="1250357" y="2728133"/>
            <a:ext cx="1790829" cy="393748"/>
          </a:xfrm>
          <a:prstGeom prst="roundRect">
            <a:avLst/>
          </a:prstGeom>
          <a:solidFill>
            <a:srgbClr val="FDAF90"/>
          </a:solidFill>
          <a:ln>
            <a:solidFill>
              <a:srgbClr val="FFEF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>
                <a:latin typeface="배달의민족 주아" panose="020B0600000101010101" charset="-127"/>
                <a:ea typeface="배달의민족 주아" panose="020B0600000101010101" charset="-127"/>
              </a:rPr>
              <a:t>재고 관리</a:t>
            </a:r>
            <a:endParaRPr lang="ko-KR" altLang="en-US" sz="2000" dirty="0">
              <a:latin typeface="배달의민족 주아" panose="020B0600000101010101" charset="-127"/>
              <a:ea typeface="배달의민족 주아" panose="020B0600000101010101" charset="-127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5E6CAF39-378A-751B-63EB-847111A5051D}"/>
              </a:ext>
            </a:extLst>
          </p:cNvPr>
          <p:cNvSpPr/>
          <p:nvPr/>
        </p:nvSpPr>
        <p:spPr>
          <a:xfrm>
            <a:off x="5426671" y="2725381"/>
            <a:ext cx="1790829" cy="393748"/>
          </a:xfrm>
          <a:prstGeom prst="roundRect">
            <a:avLst/>
          </a:prstGeom>
          <a:solidFill>
            <a:srgbClr val="FDAF90"/>
          </a:solidFill>
          <a:ln>
            <a:solidFill>
              <a:srgbClr val="FFEF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latin typeface="배달의민족 주아" panose="020B0600000101010101" charset="-127"/>
                <a:ea typeface="배달의민족 주아" panose="020B0600000101010101" charset="-127"/>
              </a:rPr>
              <a:t>구매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988C1435-DD3B-E8BE-1404-3540936D5C1F}"/>
              </a:ext>
            </a:extLst>
          </p:cNvPr>
          <p:cNvSpPr/>
          <p:nvPr/>
        </p:nvSpPr>
        <p:spPr>
          <a:xfrm>
            <a:off x="9150814" y="2727221"/>
            <a:ext cx="1790829" cy="393748"/>
          </a:xfrm>
          <a:prstGeom prst="roundRect">
            <a:avLst/>
          </a:prstGeom>
          <a:solidFill>
            <a:srgbClr val="FDAF90"/>
          </a:solidFill>
          <a:ln>
            <a:solidFill>
              <a:srgbClr val="FFEF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latin typeface="배달의민족 주아" panose="020B0600000101010101" charset="-127"/>
                <a:ea typeface="배달의민족 주아" panose="020B0600000101010101" charset="-127"/>
              </a:rPr>
              <a:t>배송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A3373D9A-0A8E-2596-413E-3FBD23399E62}"/>
              </a:ext>
            </a:extLst>
          </p:cNvPr>
          <p:cNvGrpSpPr/>
          <p:nvPr/>
        </p:nvGrpSpPr>
        <p:grpSpPr>
          <a:xfrm>
            <a:off x="214016" y="3952416"/>
            <a:ext cx="4548808" cy="2266671"/>
            <a:chOff x="3097779" y="3303386"/>
            <a:chExt cx="3514036" cy="2625769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3092FAE5-0211-79F5-48B0-61C7353C76E9}"/>
                </a:ext>
              </a:extLst>
            </p:cNvPr>
            <p:cNvGrpSpPr/>
            <p:nvPr/>
          </p:nvGrpSpPr>
          <p:grpSpPr>
            <a:xfrm>
              <a:off x="3097779" y="3303386"/>
              <a:ext cx="3514036" cy="2625769"/>
              <a:chOff x="268148" y="1398960"/>
              <a:chExt cx="4207997" cy="4650118"/>
            </a:xfrm>
          </p:grpSpPr>
          <p:sp>
            <p:nvSpPr>
              <p:cNvPr id="19" name="사각형: 둥근 모서리 18">
                <a:extLst>
                  <a:ext uri="{FF2B5EF4-FFF2-40B4-BE49-F238E27FC236}">
                    <a16:creationId xmlns:a16="http://schemas.microsoft.com/office/drawing/2014/main" id="{9912E3C3-6BF9-1E56-AB0E-A966A79F7BFA}"/>
                  </a:ext>
                </a:extLst>
              </p:cNvPr>
              <p:cNvSpPr/>
              <p:nvPr/>
            </p:nvSpPr>
            <p:spPr>
              <a:xfrm>
                <a:off x="755827" y="1398960"/>
                <a:ext cx="3176063" cy="4650118"/>
              </a:xfrm>
              <a:prstGeom prst="roundRect">
                <a:avLst/>
              </a:prstGeom>
              <a:solidFill>
                <a:srgbClr val="F7B9A4"/>
              </a:solidFill>
              <a:ln>
                <a:solidFill>
                  <a:srgbClr val="FFE997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사각형: 둥근 모서리 19">
                <a:extLst>
                  <a:ext uri="{FF2B5EF4-FFF2-40B4-BE49-F238E27FC236}">
                    <a16:creationId xmlns:a16="http://schemas.microsoft.com/office/drawing/2014/main" id="{7B3D593C-01DF-0C41-5B79-28D6A34A19D0}"/>
                  </a:ext>
                </a:extLst>
              </p:cNvPr>
              <p:cNvSpPr/>
              <p:nvPr/>
            </p:nvSpPr>
            <p:spPr>
              <a:xfrm>
                <a:off x="895412" y="1581092"/>
                <a:ext cx="2927267" cy="4285853"/>
              </a:xfrm>
              <a:prstGeom prst="roundRect">
                <a:avLst/>
              </a:prstGeom>
              <a:noFill/>
              <a:ln w="57150">
                <a:solidFill>
                  <a:srgbClr val="E6E6E6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AF4496D-07E7-6952-75AC-C60EF48A0ABA}"/>
                  </a:ext>
                </a:extLst>
              </p:cNvPr>
              <p:cNvSpPr txBox="1"/>
              <p:nvPr/>
            </p:nvSpPr>
            <p:spPr>
              <a:xfrm>
                <a:off x="268148" y="2101125"/>
                <a:ext cx="4207997" cy="3106832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8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수요량 예측 모델</a:t>
                </a:r>
                <a:endParaRPr lang="en-US" altLang="ko-KR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  <a:p>
                <a:pPr algn="ctr"/>
                <a:endParaRPr lang="en-US" altLang="ko-KR" sz="2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  <a:p>
                <a:pPr algn="ctr"/>
                <a:r>
                  <a:rPr lang="ko-KR" altLang="en-US" sz="20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미래의 수요량 예측</a:t>
                </a:r>
                <a:endParaRPr lang="en-US" altLang="ko-KR" sz="2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  <a:p>
                <a:pPr algn="ctr"/>
                <a:r>
                  <a:rPr lang="ko-KR" altLang="en-US" sz="20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상품별 분석</a:t>
                </a:r>
                <a:endParaRPr lang="en-US" altLang="ko-KR" sz="2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  <a:p>
                <a:pPr algn="ctr"/>
                <a:r>
                  <a:rPr lang="ko-KR" altLang="en-US" sz="20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안정적인 재고 관리</a:t>
                </a:r>
              </a:p>
            </p:txBody>
          </p:sp>
        </p:grpSp>
        <p:pic>
          <p:nvPicPr>
            <p:cNvPr id="26" name="그림 25" descr="무척추동물, 벌레, 히드로충이(가) 표시된 사진&#10;&#10;자동 생성된 설명">
              <a:extLst>
                <a:ext uri="{FF2B5EF4-FFF2-40B4-BE49-F238E27FC236}">
                  <a16:creationId xmlns:a16="http://schemas.microsoft.com/office/drawing/2014/main" id="{8B0864C9-E5BB-EE13-9E15-283C5FD097F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email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91517" y="4048132"/>
              <a:ext cx="2126560" cy="517270"/>
            </a:xfrm>
            <a:prstGeom prst="rect">
              <a:avLst/>
            </a:prstGeom>
          </p:spPr>
        </p:pic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6466A53B-5565-43E9-28BA-1EFF3B60A325}"/>
              </a:ext>
            </a:extLst>
          </p:cNvPr>
          <p:cNvGrpSpPr/>
          <p:nvPr/>
        </p:nvGrpSpPr>
        <p:grpSpPr>
          <a:xfrm>
            <a:off x="4099991" y="3952417"/>
            <a:ext cx="4548808" cy="2266671"/>
            <a:chOff x="3097779" y="3303386"/>
            <a:chExt cx="3514036" cy="2625769"/>
          </a:xfrm>
        </p:grpSpPr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DFB1C2F8-9846-0B4F-6661-D14D64A5D83C}"/>
                </a:ext>
              </a:extLst>
            </p:cNvPr>
            <p:cNvGrpSpPr/>
            <p:nvPr/>
          </p:nvGrpSpPr>
          <p:grpSpPr>
            <a:xfrm>
              <a:off x="3097779" y="3303386"/>
              <a:ext cx="3514036" cy="2625769"/>
              <a:chOff x="268148" y="1398960"/>
              <a:chExt cx="4207997" cy="4650118"/>
            </a:xfrm>
          </p:grpSpPr>
          <p:sp>
            <p:nvSpPr>
              <p:cNvPr id="31" name="사각형: 둥근 모서리 30">
                <a:extLst>
                  <a:ext uri="{FF2B5EF4-FFF2-40B4-BE49-F238E27FC236}">
                    <a16:creationId xmlns:a16="http://schemas.microsoft.com/office/drawing/2014/main" id="{2A8ED4A6-C196-DE09-0C59-75ADC52E838D}"/>
                  </a:ext>
                </a:extLst>
              </p:cNvPr>
              <p:cNvSpPr/>
              <p:nvPr/>
            </p:nvSpPr>
            <p:spPr>
              <a:xfrm>
                <a:off x="755827" y="1398960"/>
                <a:ext cx="3176063" cy="4650118"/>
              </a:xfrm>
              <a:prstGeom prst="roundRect">
                <a:avLst/>
              </a:prstGeom>
              <a:solidFill>
                <a:srgbClr val="F7B9A4"/>
              </a:solidFill>
              <a:ln>
                <a:solidFill>
                  <a:srgbClr val="FFE997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" name="사각형: 둥근 모서리 31">
                <a:extLst>
                  <a:ext uri="{FF2B5EF4-FFF2-40B4-BE49-F238E27FC236}">
                    <a16:creationId xmlns:a16="http://schemas.microsoft.com/office/drawing/2014/main" id="{E9C6112E-6ABE-8F96-2AC6-15E89B014BDA}"/>
                  </a:ext>
                </a:extLst>
              </p:cNvPr>
              <p:cNvSpPr/>
              <p:nvPr/>
            </p:nvSpPr>
            <p:spPr>
              <a:xfrm>
                <a:off x="895412" y="1581092"/>
                <a:ext cx="2927267" cy="4285853"/>
              </a:xfrm>
              <a:prstGeom prst="roundRect">
                <a:avLst/>
              </a:prstGeom>
              <a:noFill/>
              <a:ln w="57150">
                <a:solidFill>
                  <a:srgbClr val="E6E6E6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38E9CE20-67FC-6867-B2DD-79957106DF5A}"/>
                  </a:ext>
                </a:extLst>
              </p:cNvPr>
              <p:cNvSpPr txBox="1"/>
              <p:nvPr/>
            </p:nvSpPr>
            <p:spPr>
              <a:xfrm>
                <a:off x="268148" y="2101125"/>
                <a:ext cx="4207997" cy="3599033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8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개인별 상품 추천 모델</a:t>
                </a:r>
                <a:endParaRPr lang="en-US" altLang="ko-KR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  <a:p>
                <a:pPr algn="ctr"/>
                <a:endParaRPr lang="en-US" altLang="ko-KR" sz="2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  <a:p>
                <a:pPr algn="ctr"/>
                <a:r>
                  <a:rPr lang="ko-KR" altLang="en-US" sz="20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고객 경험 향상</a:t>
                </a:r>
                <a:endParaRPr lang="en-US" altLang="ko-KR" sz="2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  <a:p>
                <a:pPr algn="ctr"/>
                <a:r>
                  <a:rPr lang="ko-KR" altLang="en-US" sz="20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구매 </a:t>
                </a:r>
                <a:r>
                  <a:rPr lang="ko-KR" altLang="en-US" sz="2000" dirty="0" err="1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전환율</a:t>
                </a:r>
                <a:r>
                  <a:rPr lang="ko-KR" altLang="en-US" sz="20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 증가</a:t>
                </a:r>
                <a:endParaRPr lang="en-US" altLang="ko-KR" sz="2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  <a:p>
                <a:pPr algn="ctr"/>
                <a:r>
                  <a:rPr lang="ko-KR" altLang="en-US" sz="20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방문자 증가</a:t>
                </a:r>
                <a:endParaRPr lang="en-US" altLang="ko-KR" sz="2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</p:grpSp>
        <p:pic>
          <p:nvPicPr>
            <p:cNvPr id="30" name="그림 29" descr="무척추동물, 벌레, 히드로충이(가) 표시된 사진&#10;&#10;자동 생성된 설명">
              <a:extLst>
                <a:ext uri="{FF2B5EF4-FFF2-40B4-BE49-F238E27FC236}">
                  <a16:creationId xmlns:a16="http://schemas.microsoft.com/office/drawing/2014/main" id="{39D76B4E-3EEB-CDA3-30D3-5CDD0EC2BD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email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91517" y="4048132"/>
              <a:ext cx="2126560" cy="517270"/>
            </a:xfrm>
            <a:prstGeom prst="rect">
              <a:avLst/>
            </a:prstGeom>
          </p:spPr>
        </p:pic>
      </p:grpSp>
      <p:cxnSp>
        <p:nvCxnSpPr>
          <p:cNvPr id="4" name="연결선: 꺾임 3">
            <a:extLst>
              <a:ext uri="{FF2B5EF4-FFF2-40B4-BE49-F238E27FC236}">
                <a16:creationId xmlns:a16="http://schemas.microsoft.com/office/drawing/2014/main" id="{6ABE096E-4E55-8316-B4D5-28E46ADBA1E0}"/>
              </a:ext>
            </a:extLst>
          </p:cNvPr>
          <p:cNvCxnSpPr>
            <a:cxnSpLocks/>
            <a:stCxn id="10" idx="2"/>
            <a:endCxn id="19" idx="0"/>
          </p:cNvCxnSpPr>
          <p:nvPr/>
        </p:nvCxnSpPr>
        <p:spPr>
          <a:xfrm rot="16200000" flipH="1">
            <a:off x="1886539" y="3381113"/>
            <a:ext cx="830535" cy="312069"/>
          </a:xfrm>
          <a:prstGeom prst="bentConnector3">
            <a:avLst>
              <a:gd name="adj1" fmla="val 45161"/>
            </a:avLst>
          </a:prstGeom>
          <a:ln w="38100">
            <a:solidFill>
              <a:srgbClr val="FDAF9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연결선: 꺾임 17">
            <a:extLst>
              <a:ext uri="{FF2B5EF4-FFF2-40B4-BE49-F238E27FC236}">
                <a16:creationId xmlns:a16="http://schemas.microsoft.com/office/drawing/2014/main" id="{30129018-98A3-3F71-D282-8F98F5B268ED}"/>
              </a:ext>
            </a:extLst>
          </p:cNvPr>
          <p:cNvCxnSpPr>
            <a:cxnSpLocks/>
            <a:stCxn id="11" idx="2"/>
          </p:cNvCxnSpPr>
          <p:nvPr/>
        </p:nvCxnSpPr>
        <p:spPr>
          <a:xfrm rot="16200000" flipH="1">
            <a:off x="6273611" y="3167604"/>
            <a:ext cx="878154" cy="781204"/>
          </a:xfrm>
          <a:prstGeom prst="bentConnector3">
            <a:avLst>
              <a:gd name="adj1" fmla="val 50000"/>
            </a:avLst>
          </a:prstGeom>
          <a:ln w="38100">
            <a:solidFill>
              <a:srgbClr val="FDAF9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 descr="텍스트이(가) 표시된 사진&#10;&#10;자동 생성된 설명">
            <a:extLst>
              <a:ext uri="{FF2B5EF4-FFF2-40B4-BE49-F238E27FC236}">
                <a16:creationId xmlns:a16="http://schemas.microsoft.com/office/drawing/2014/main" id="{1CD70CE6-71B4-0301-B49C-84F16AAA54E5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email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33065" y="4744126"/>
            <a:ext cx="1164286" cy="595428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79F9741A-3DED-72AE-AF6F-3177EF678206}"/>
              </a:ext>
            </a:extLst>
          </p:cNvPr>
          <p:cNvGrpSpPr/>
          <p:nvPr/>
        </p:nvGrpSpPr>
        <p:grpSpPr>
          <a:xfrm>
            <a:off x="8799689" y="3908504"/>
            <a:ext cx="2945729" cy="2266671"/>
            <a:chOff x="268148" y="1398960"/>
            <a:chExt cx="4207997" cy="4650118"/>
          </a:xfrm>
        </p:grpSpPr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0B5A9BDC-8093-827A-6588-FC6005F83505}"/>
                </a:ext>
              </a:extLst>
            </p:cNvPr>
            <p:cNvSpPr/>
            <p:nvPr/>
          </p:nvSpPr>
          <p:spPr>
            <a:xfrm>
              <a:off x="755827" y="1398960"/>
              <a:ext cx="3176063" cy="4650118"/>
            </a:xfrm>
            <a:prstGeom prst="roundRect">
              <a:avLst/>
            </a:prstGeom>
            <a:solidFill>
              <a:srgbClr val="F7B9A4"/>
            </a:solidFill>
            <a:ln>
              <a:solidFill>
                <a:srgbClr val="FFE997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F07AE457-1379-6262-3102-229BF1672F16}"/>
                </a:ext>
              </a:extLst>
            </p:cNvPr>
            <p:cNvSpPr/>
            <p:nvPr/>
          </p:nvSpPr>
          <p:spPr>
            <a:xfrm>
              <a:off x="895412" y="1581092"/>
              <a:ext cx="2927267" cy="4285853"/>
            </a:xfrm>
            <a:prstGeom prst="roundRect">
              <a:avLst/>
            </a:prstGeom>
            <a:noFill/>
            <a:ln w="57150">
              <a:solidFill>
                <a:srgbClr val="E6E6E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AD082C1-71AA-60C5-7C79-2DEE8B69F686}"/>
                </a:ext>
              </a:extLst>
            </p:cNvPr>
            <p:cNvSpPr txBox="1"/>
            <p:nvPr/>
          </p:nvSpPr>
          <p:spPr>
            <a:xfrm>
              <a:off x="268148" y="2101125"/>
              <a:ext cx="4207997" cy="1199677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2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매출</a:t>
              </a:r>
              <a:r>
                <a:rPr lang="en-US" altLang="ko-KR" sz="32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</a:t>
              </a:r>
              <a:r>
                <a:rPr lang="ko-KR" altLang="en-US" sz="32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증가 </a:t>
              </a:r>
              <a:endParaRPr lang="en-US" altLang="ko-KR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pic>
        <p:nvPicPr>
          <p:cNvPr id="36" name="그림 35">
            <a:extLst>
              <a:ext uri="{FF2B5EF4-FFF2-40B4-BE49-F238E27FC236}">
                <a16:creationId xmlns:a16="http://schemas.microsoft.com/office/drawing/2014/main" id="{71904DE4-F2CB-CB9C-968F-450870036F83}"/>
              </a:ext>
            </a:extLst>
          </p:cNvPr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7543" y="4639297"/>
            <a:ext cx="1231678" cy="1231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860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3F03990-05A2-486C-8CA0-28C543CD434B}"/>
              </a:ext>
            </a:extLst>
          </p:cNvPr>
          <p:cNvSpPr txBox="1"/>
          <p:nvPr/>
        </p:nvSpPr>
        <p:spPr>
          <a:xfrm>
            <a:off x="2535677" y="2852968"/>
            <a:ext cx="712064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 dirty="0">
                <a:solidFill>
                  <a:srgbClr val="FFA682"/>
                </a:solidFill>
                <a:latin typeface="배달의민족 주아" panose="020B0600000101010101" charset="-127"/>
                <a:ea typeface="배달의민족 주아" panose="020B0600000101010101" charset="-127"/>
                <a:cs typeface="카페24 써라운드" pitchFamily="2" charset="-127"/>
              </a:rPr>
              <a:t>감사합니다</a:t>
            </a:r>
            <a:r>
              <a:rPr lang="en-US" altLang="ko-KR" sz="6600" dirty="0">
                <a:solidFill>
                  <a:srgbClr val="FFA682"/>
                </a:solidFill>
                <a:latin typeface="배달의민족 주아" panose="020B0600000101010101" charset="-127"/>
                <a:ea typeface="배달의민족 주아" panose="020B0600000101010101" charset="-127"/>
                <a:cs typeface="카페24 써라운드" pitchFamily="2" charset="-127"/>
              </a:rPr>
              <a:t>!</a:t>
            </a:r>
            <a:endParaRPr lang="ko-KR" altLang="en-US" sz="6600" dirty="0">
              <a:solidFill>
                <a:schemeClr val="tx1">
                  <a:lumMod val="75000"/>
                  <a:lumOff val="25000"/>
                </a:schemeClr>
              </a:solidFill>
              <a:latin typeface="배달의민족 주아" panose="020B0600000101010101" charset="-127"/>
              <a:ea typeface="배달의민족 주아" panose="020B0600000101010101" charset="-127"/>
              <a:cs typeface="카페24 써라운드" pitchFamily="2" charset="-127"/>
            </a:endParaRPr>
          </a:p>
        </p:txBody>
      </p:sp>
      <p:pic>
        <p:nvPicPr>
          <p:cNvPr id="7" name="그림 6" descr="무척추동물, 벌레, 히드로충이(가) 표시된 사진&#10;&#10;자동 생성된 설명">
            <a:extLst>
              <a:ext uri="{FF2B5EF4-FFF2-40B4-BE49-F238E27FC236}">
                <a16:creationId xmlns:a16="http://schemas.microsoft.com/office/drawing/2014/main" id="{F9FC844C-AF76-4E6E-A1F1-E8089751E5D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7072" y="3691030"/>
            <a:ext cx="5437855" cy="853661"/>
          </a:xfrm>
          <a:prstGeom prst="rect">
            <a:avLst/>
          </a:prstGeom>
        </p:spPr>
      </p:pic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70D79345-14AB-47E4-9BCE-755391395A81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4944" y="2039578"/>
            <a:ext cx="1084951" cy="838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5147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email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무척추동물, 벌레, 히드로충이(가) 표시된 사진&#10;&#10;자동 생성된 설명">
            <a:extLst>
              <a:ext uri="{FF2B5EF4-FFF2-40B4-BE49-F238E27FC236}">
                <a16:creationId xmlns:a16="http://schemas.microsoft.com/office/drawing/2014/main" id="{83DD5806-7169-45D4-8F51-46A80173EC4F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1899" y="3564721"/>
            <a:ext cx="2608199" cy="634427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7E9A100E-04F5-CB90-C682-0D8A33DB6F9E}"/>
              </a:ext>
            </a:extLst>
          </p:cNvPr>
          <p:cNvGrpSpPr/>
          <p:nvPr/>
        </p:nvGrpSpPr>
        <p:grpSpPr>
          <a:xfrm>
            <a:off x="3321649" y="2976064"/>
            <a:ext cx="5546565" cy="905871"/>
            <a:chOff x="3154035" y="1550506"/>
            <a:chExt cx="5546565" cy="905871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3288AF56-F509-581A-1031-2C5ABC372C5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54035" y="1550506"/>
              <a:ext cx="5546565" cy="905871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3BEDE68-81DC-0A33-F244-690D5C085B31}"/>
                </a:ext>
              </a:extLst>
            </p:cNvPr>
            <p:cNvSpPr txBox="1"/>
            <p:nvPr/>
          </p:nvSpPr>
          <p:spPr>
            <a:xfrm>
              <a:off x="3522141" y="1800262"/>
              <a:ext cx="480822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프로젝트 팀 구성 및 역할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122966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직사각형 51">
            <a:extLst>
              <a:ext uri="{FF2B5EF4-FFF2-40B4-BE49-F238E27FC236}">
                <a16:creationId xmlns:a16="http://schemas.microsoft.com/office/drawing/2014/main" id="{AB62D12D-5B16-41EA-BF73-8D2DC4AAE5EC}"/>
              </a:ext>
            </a:extLst>
          </p:cNvPr>
          <p:cNvSpPr/>
          <p:nvPr/>
        </p:nvSpPr>
        <p:spPr>
          <a:xfrm>
            <a:off x="421533" y="758757"/>
            <a:ext cx="11348936" cy="5690681"/>
          </a:xfrm>
          <a:prstGeom prst="rect">
            <a:avLst/>
          </a:prstGeom>
          <a:solidFill>
            <a:schemeClr val="bg1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0" name="그림 49">
            <a:extLst>
              <a:ext uri="{FF2B5EF4-FFF2-40B4-BE49-F238E27FC236}">
                <a16:creationId xmlns:a16="http://schemas.microsoft.com/office/drawing/2014/main" id="{E74F2757-8DD1-4B27-8EED-8AE8F61ED51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7355" y="181258"/>
            <a:ext cx="12866710" cy="678320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21223B5-3F7A-F5AC-3A82-430E925F98D0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164" y="-1160"/>
            <a:ext cx="4119201" cy="106054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3980DAC-40F0-3D93-31D2-C7020058E054}"/>
              </a:ext>
            </a:extLst>
          </p:cNvPr>
          <p:cNvSpPr txBox="1"/>
          <p:nvPr/>
        </p:nvSpPr>
        <p:spPr>
          <a:xfrm>
            <a:off x="297079" y="297720"/>
            <a:ext cx="38278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카페24 써라운드" pitchFamily="2" charset="-127"/>
              </a:rPr>
              <a:t>프로젝트 팀 구성 및 역할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24BD23E5-A4BE-ACB2-66C3-977270CF38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78003"/>
              </p:ext>
            </p:extLst>
          </p:nvPr>
        </p:nvGraphicFramePr>
        <p:xfrm>
          <a:off x="950526" y="1369175"/>
          <a:ext cx="10290947" cy="4440589"/>
        </p:xfrm>
        <a:graphic>
          <a:graphicData uri="http://schemas.openxmlformats.org/drawingml/2006/table">
            <a:tbl>
              <a:tblPr/>
              <a:tblGrid>
                <a:gridCol w="3305540">
                  <a:extLst>
                    <a:ext uri="{9D8B030D-6E8A-4147-A177-3AD203B41FA5}">
                      <a16:colId xmlns:a16="http://schemas.microsoft.com/office/drawing/2014/main" val="1137909244"/>
                    </a:ext>
                  </a:extLst>
                </a:gridCol>
                <a:gridCol w="3305540">
                  <a:extLst>
                    <a:ext uri="{9D8B030D-6E8A-4147-A177-3AD203B41FA5}">
                      <a16:colId xmlns:a16="http://schemas.microsoft.com/office/drawing/2014/main" val="2402147532"/>
                    </a:ext>
                  </a:extLst>
                </a:gridCol>
                <a:gridCol w="3679867">
                  <a:extLst>
                    <a:ext uri="{9D8B030D-6E8A-4147-A177-3AD203B41FA5}">
                      <a16:colId xmlns:a16="http://schemas.microsoft.com/office/drawing/2014/main" val="3436112062"/>
                    </a:ext>
                  </a:extLst>
                </a:gridCol>
              </a:tblGrid>
              <a:tr h="611069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훈련생</a:t>
                      </a:r>
                      <a:endParaRPr lang="ko-KR" altLang="en-US" dirty="0">
                        <a:effectLst/>
                      </a:endParaRPr>
                    </a:p>
                  </a:txBody>
                  <a:tcPr marL="76200" marR="76200" marT="76200" marB="76200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2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역할</a:t>
                      </a:r>
                      <a:endParaRPr lang="ko-KR" altLang="en-US">
                        <a:effectLst/>
                      </a:endParaRPr>
                    </a:p>
                  </a:txBody>
                  <a:tcPr marL="76200" marR="76200" marT="76200" marB="76200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2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담당업무</a:t>
                      </a:r>
                      <a:endParaRPr lang="ko-KR" altLang="en-US" dirty="0">
                        <a:effectLst/>
                      </a:endParaRPr>
                    </a:p>
                  </a:txBody>
                  <a:tcPr marL="76200" marR="76200" marT="76200" marB="76200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2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820999"/>
                  </a:ext>
                </a:extLst>
              </a:tr>
              <a:tr h="75926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문창일</a:t>
                      </a:r>
                      <a:endParaRPr lang="ko-KR" altLang="en-US" dirty="0">
                        <a:effectLst/>
                      </a:endParaRPr>
                    </a:p>
                  </a:txBody>
                  <a:tcPr marL="76200" marR="76200" marT="76200" marB="76200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팀장</a:t>
                      </a:r>
                      <a:endParaRPr lang="ko-KR" altLang="en-US">
                        <a:effectLst/>
                      </a:endParaRPr>
                    </a:p>
                  </a:txBody>
                  <a:tcPr marL="76200" marR="76200" marT="76200" marB="76200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자료조사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데이터 시각화</a:t>
                      </a:r>
                      <a:endParaRPr lang="ko-KR" altLang="en-US" dirty="0">
                        <a:effectLst/>
                      </a:endParaRPr>
                    </a:p>
                  </a:txBody>
                  <a:tcPr marL="76200" marR="76200" marT="76200" marB="76200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5291276"/>
                  </a:ext>
                </a:extLst>
              </a:tr>
              <a:tr h="75926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경지혜</a:t>
                      </a:r>
                      <a:endParaRPr lang="ko-KR" altLang="en-US" dirty="0">
                        <a:effectLst/>
                      </a:endParaRPr>
                    </a:p>
                  </a:txBody>
                  <a:tcPr marL="76200" marR="76200" marT="76200" marB="76200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팀원</a:t>
                      </a:r>
                      <a:endParaRPr lang="ko-KR" altLang="en-US" dirty="0">
                        <a:effectLst/>
                      </a:endParaRPr>
                    </a:p>
                  </a:txBody>
                  <a:tcPr marL="76200" marR="76200" marT="76200" marB="76200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자료조사</a:t>
                      </a:r>
                      <a:endParaRPr lang="ko-KR" altLang="en-US" dirty="0">
                        <a:effectLst/>
                      </a:endParaRPr>
                    </a:p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기획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PPT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제작</a:t>
                      </a:r>
                      <a:endParaRPr lang="ko-KR" altLang="en-US" dirty="0">
                        <a:effectLst/>
                      </a:endParaRPr>
                    </a:p>
                  </a:txBody>
                  <a:tcPr marL="76200" marR="76200" marT="76200" marB="76200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4851894"/>
                  </a:ext>
                </a:extLst>
              </a:tr>
              <a:tr h="75926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dirty="0" err="1">
                          <a:effectLst/>
                        </a:rPr>
                        <a:t>김민솔</a:t>
                      </a:r>
                      <a:endParaRPr lang="ko-KR" altLang="en-US" sz="1400" dirty="0">
                        <a:effectLst/>
                      </a:endParaRPr>
                    </a:p>
                  </a:txBody>
                  <a:tcPr marL="76200" marR="76200" marT="76200" marB="76200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팀원</a:t>
                      </a:r>
                      <a:endParaRPr lang="ko-KR" altLang="en-US">
                        <a:effectLst/>
                      </a:endParaRPr>
                    </a:p>
                  </a:txBody>
                  <a:tcPr marL="76200" marR="76200" marT="76200" marB="76200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자료조사</a:t>
                      </a:r>
                      <a:endParaRPr lang="ko-KR" altLang="en-US" dirty="0">
                        <a:effectLst/>
                      </a:endParaRPr>
                    </a:p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데이터 시각화</a:t>
                      </a:r>
                      <a:endParaRPr lang="ko-KR" altLang="en-US" dirty="0">
                        <a:effectLst/>
                      </a:endParaRPr>
                    </a:p>
                  </a:txBody>
                  <a:tcPr marL="76200" marR="76200" marT="76200" marB="76200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144717"/>
                  </a:ext>
                </a:extLst>
              </a:tr>
              <a:tr h="75926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dirty="0">
                          <a:effectLst/>
                        </a:rPr>
                        <a:t>정성철</a:t>
                      </a:r>
                    </a:p>
                  </a:txBody>
                  <a:tcPr marL="76200" marR="76200" marT="76200" marB="76200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팀원</a:t>
                      </a:r>
                      <a:endParaRPr lang="ko-KR" altLang="en-US">
                        <a:effectLst/>
                      </a:endParaRPr>
                    </a:p>
                  </a:txBody>
                  <a:tcPr marL="76200" marR="76200" marT="76200" marB="76200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자료조사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기획</a:t>
                      </a:r>
                      <a:endParaRPr lang="ko-KR" altLang="en-US" dirty="0">
                        <a:effectLst/>
                      </a:endParaRPr>
                    </a:p>
                  </a:txBody>
                  <a:tcPr marL="76200" marR="76200" marT="76200" marB="76200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3737727"/>
                  </a:ext>
                </a:extLst>
              </a:tr>
              <a:tr h="75926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차정운</a:t>
                      </a:r>
                      <a:endParaRPr lang="ko-KR" altLang="en-US" dirty="0">
                        <a:effectLst/>
                      </a:endParaRPr>
                    </a:p>
                  </a:txBody>
                  <a:tcPr marL="76200" marR="76200" marT="76200" marB="76200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팀원</a:t>
                      </a:r>
                      <a:endParaRPr lang="ko-KR" altLang="en-US" dirty="0">
                        <a:effectLst/>
                      </a:endParaRPr>
                    </a:p>
                  </a:txBody>
                  <a:tcPr marL="76200" marR="76200" marT="76200" marB="76200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PPT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제작 및 발표</a:t>
                      </a:r>
                      <a:endParaRPr lang="ko-KR" altLang="en-US" sz="1400" dirty="0">
                        <a:effectLst/>
                      </a:endParaRPr>
                    </a:p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자료조사</a:t>
                      </a:r>
                      <a:endParaRPr lang="ko-KR" altLang="en-US" dirty="0">
                        <a:effectLst/>
                      </a:endParaRPr>
                    </a:p>
                  </a:txBody>
                  <a:tcPr marL="76200" marR="76200" marT="76200" marB="76200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598831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034517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email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무척추동물, 벌레, 히드로충이(가) 표시된 사진&#10;&#10;자동 생성된 설명">
            <a:extLst>
              <a:ext uri="{FF2B5EF4-FFF2-40B4-BE49-F238E27FC236}">
                <a16:creationId xmlns:a16="http://schemas.microsoft.com/office/drawing/2014/main" id="{83DD5806-7169-45D4-8F51-46A80173EC4F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1899" y="3564721"/>
            <a:ext cx="2608199" cy="634427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7E9A100E-04F5-CB90-C682-0D8A33DB6F9E}"/>
              </a:ext>
            </a:extLst>
          </p:cNvPr>
          <p:cNvGrpSpPr/>
          <p:nvPr/>
        </p:nvGrpSpPr>
        <p:grpSpPr>
          <a:xfrm>
            <a:off x="3321649" y="2976064"/>
            <a:ext cx="5546565" cy="905871"/>
            <a:chOff x="3154035" y="1550506"/>
            <a:chExt cx="5546565" cy="905871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3288AF56-F509-581A-1031-2C5ABC372C5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54035" y="1550506"/>
              <a:ext cx="5546565" cy="905871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3BEDE68-81DC-0A33-F244-690D5C085B31}"/>
                </a:ext>
              </a:extLst>
            </p:cNvPr>
            <p:cNvSpPr txBox="1"/>
            <p:nvPr/>
          </p:nvSpPr>
          <p:spPr>
            <a:xfrm>
              <a:off x="3522141" y="1800262"/>
              <a:ext cx="480822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프로젝트 수행 절차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176656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email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무척추동물, 벌레, 히드로충이(가) 표시된 사진&#10;&#10;자동 생성된 설명">
            <a:extLst>
              <a:ext uri="{FF2B5EF4-FFF2-40B4-BE49-F238E27FC236}">
                <a16:creationId xmlns:a16="http://schemas.microsoft.com/office/drawing/2014/main" id="{83DD5806-7169-45D4-8F51-46A80173EC4F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1899" y="3564721"/>
            <a:ext cx="2608199" cy="634427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7E9A100E-04F5-CB90-C682-0D8A33DB6F9E}"/>
              </a:ext>
            </a:extLst>
          </p:cNvPr>
          <p:cNvGrpSpPr/>
          <p:nvPr/>
        </p:nvGrpSpPr>
        <p:grpSpPr>
          <a:xfrm>
            <a:off x="3321649" y="2976064"/>
            <a:ext cx="5546565" cy="905871"/>
            <a:chOff x="3154035" y="1550506"/>
            <a:chExt cx="5546565" cy="905871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3288AF56-F509-581A-1031-2C5ABC372C5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54035" y="1550506"/>
              <a:ext cx="5546565" cy="905871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3BEDE68-81DC-0A33-F244-690D5C085B31}"/>
                </a:ext>
              </a:extLst>
            </p:cNvPr>
            <p:cNvSpPr txBox="1"/>
            <p:nvPr/>
          </p:nvSpPr>
          <p:spPr>
            <a:xfrm>
              <a:off x="3522141" y="1800262"/>
              <a:ext cx="480822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1. </a:t>
              </a:r>
              <a:r>
                <a:rPr lang="ko-KR" altLang="en-US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추진배경</a:t>
              </a:r>
              <a:r>
                <a:rPr lang="en-US" altLang="ko-KR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</a:t>
              </a:r>
              <a:endPara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578397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직사각형 51">
            <a:extLst>
              <a:ext uri="{FF2B5EF4-FFF2-40B4-BE49-F238E27FC236}">
                <a16:creationId xmlns:a16="http://schemas.microsoft.com/office/drawing/2014/main" id="{AB62D12D-5B16-41EA-BF73-8D2DC4AAE5EC}"/>
              </a:ext>
            </a:extLst>
          </p:cNvPr>
          <p:cNvSpPr/>
          <p:nvPr/>
        </p:nvSpPr>
        <p:spPr>
          <a:xfrm>
            <a:off x="421533" y="758757"/>
            <a:ext cx="11348936" cy="5690681"/>
          </a:xfrm>
          <a:prstGeom prst="rect">
            <a:avLst/>
          </a:prstGeom>
          <a:solidFill>
            <a:schemeClr val="bg1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0" name="그림 49">
            <a:extLst>
              <a:ext uri="{FF2B5EF4-FFF2-40B4-BE49-F238E27FC236}">
                <a16:creationId xmlns:a16="http://schemas.microsoft.com/office/drawing/2014/main" id="{E74F2757-8DD1-4B27-8EED-8AE8F61ED51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7355" y="181258"/>
            <a:ext cx="12866710" cy="678320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21223B5-3F7A-F5AC-3A82-430E925F98D0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164" y="-1160"/>
            <a:ext cx="4119201" cy="106054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3980DAC-40F0-3D93-31D2-C7020058E054}"/>
              </a:ext>
            </a:extLst>
          </p:cNvPr>
          <p:cNvSpPr txBox="1"/>
          <p:nvPr/>
        </p:nvSpPr>
        <p:spPr>
          <a:xfrm>
            <a:off x="297079" y="297720"/>
            <a:ext cx="38278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카페24 써라운드" pitchFamily="2" charset="-127"/>
              </a:rPr>
              <a:t>프로젝트 수행 절차</a:t>
            </a:r>
          </a:p>
        </p:txBody>
      </p:sp>
      <p:pic>
        <p:nvPicPr>
          <p:cNvPr id="1026" name="Picture 2" descr="인쇄 가능한 벽 템플릿 무료 캘린더수평의 월간 입안자 달력 12월 (12월) 2022">
            <a:extLst>
              <a:ext uri="{FF2B5EF4-FFF2-40B4-BE49-F238E27FC236}">
                <a16:creationId xmlns:a16="http://schemas.microsoft.com/office/drawing/2014/main" id="{EF67D215-F919-A2BC-14C1-37A4BF745C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237" y="1675323"/>
            <a:ext cx="5878239" cy="4158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3B310D6-D463-D395-E65C-2C8244196610}"/>
              </a:ext>
            </a:extLst>
          </p:cNvPr>
          <p:cNvSpPr/>
          <p:nvPr/>
        </p:nvSpPr>
        <p:spPr>
          <a:xfrm>
            <a:off x="5208407" y="3171645"/>
            <a:ext cx="818767" cy="638504"/>
          </a:xfrm>
          <a:prstGeom prst="rect">
            <a:avLst/>
          </a:prstGeom>
          <a:noFill/>
          <a:ln w="38100">
            <a:solidFill>
              <a:srgbClr val="F7B9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highlight>
                  <a:srgbClr val="F7B9A4"/>
                </a:highlight>
              </a:rPr>
              <a:t>              </a:t>
            </a:r>
            <a:endParaRPr lang="ko-KR" altLang="en-US" dirty="0">
              <a:highlight>
                <a:srgbClr val="F7B9A4"/>
              </a:highlight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71E659EB-C477-E6F1-A6D8-C3F026C4306F}"/>
              </a:ext>
            </a:extLst>
          </p:cNvPr>
          <p:cNvCxnSpPr>
            <a:cxnSpLocks/>
          </p:cNvCxnSpPr>
          <p:nvPr/>
        </p:nvCxnSpPr>
        <p:spPr>
          <a:xfrm>
            <a:off x="5270853" y="3519185"/>
            <a:ext cx="697327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283A89E2-B277-BCB2-B586-2532C5780BD2}"/>
              </a:ext>
            </a:extLst>
          </p:cNvPr>
          <p:cNvSpPr/>
          <p:nvPr/>
        </p:nvSpPr>
        <p:spPr>
          <a:xfrm>
            <a:off x="7273231" y="2765875"/>
            <a:ext cx="4184483" cy="23432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rgbClr val="595959"/>
                </a:solidFill>
                <a:latin typeface="배달의민족 한나체 Pro"/>
                <a:ea typeface="나눔스퀘어라운드 Bold" panose="020B0600000101010101" pitchFamily="50" charset="-127"/>
              </a:rPr>
              <a:t>총 준비 기간 </a:t>
            </a:r>
            <a:r>
              <a:rPr lang="en-US" altLang="ko-KR" sz="2000" dirty="0">
                <a:solidFill>
                  <a:srgbClr val="595959"/>
                </a:solidFill>
                <a:latin typeface="배달의민족 한나체 Pro"/>
                <a:ea typeface="나눔스퀘어라운드 Bold" panose="020B0600000101010101" pitchFamily="50" charset="-127"/>
              </a:rPr>
              <a:t>: 12.09~12.14(4</a:t>
            </a:r>
            <a:r>
              <a:rPr lang="ko-KR" altLang="en-US" sz="2000" dirty="0">
                <a:solidFill>
                  <a:srgbClr val="595959"/>
                </a:solidFill>
                <a:latin typeface="배달의민족 한나체 Pro"/>
                <a:ea typeface="나눔스퀘어라운드 Bold" panose="020B0600000101010101" pitchFamily="50" charset="-127"/>
              </a:rPr>
              <a:t>일</a:t>
            </a:r>
            <a:r>
              <a:rPr lang="en-US" altLang="ko-KR" sz="2000" dirty="0">
                <a:solidFill>
                  <a:srgbClr val="595959"/>
                </a:solidFill>
                <a:latin typeface="배달의민족 한나체 Pro"/>
                <a:ea typeface="나눔스퀘어라운드 Bold" panose="020B0600000101010101" pitchFamily="50" charset="-127"/>
              </a:rPr>
              <a:t>)</a:t>
            </a:r>
            <a:endParaRPr lang="ko-KR" altLang="en-US" sz="2000" dirty="0">
              <a:latin typeface="배달의민족 한나체 Pro"/>
              <a:ea typeface="나눔스퀘어라운드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rgbClr val="595959"/>
                </a:solidFill>
                <a:latin typeface="배달의민족 한나체 Pro"/>
                <a:ea typeface="나눔스퀘어라운드 Bold" panose="020B0600000101010101" pitchFamily="50" charset="-127"/>
              </a:rPr>
              <a:t>기획수립 </a:t>
            </a:r>
            <a:r>
              <a:rPr lang="en-US" altLang="ko-KR" sz="2000" dirty="0">
                <a:solidFill>
                  <a:srgbClr val="595959"/>
                </a:solidFill>
                <a:latin typeface="배달의민족 한나체 Pro"/>
                <a:ea typeface="나눔스퀘어라운드 Bold" panose="020B0600000101010101" pitchFamily="50" charset="-127"/>
              </a:rPr>
              <a:t>: 12.09</a:t>
            </a:r>
            <a:endParaRPr lang="ko-KR" altLang="en-US" sz="2000" dirty="0">
              <a:latin typeface="배달의민족 한나체 Pro"/>
              <a:ea typeface="나눔스퀘어라운드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rgbClr val="595959"/>
                </a:solidFill>
                <a:latin typeface="배달의민족 한나체 Pro"/>
                <a:ea typeface="나눔스퀘어라운드 Bold" panose="020B0600000101010101" pitchFamily="50" charset="-127"/>
              </a:rPr>
              <a:t>자료 조사 및 정리 </a:t>
            </a:r>
            <a:r>
              <a:rPr lang="en-US" altLang="ko-KR" sz="2000" dirty="0">
                <a:solidFill>
                  <a:srgbClr val="595959"/>
                </a:solidFill>
                <a:latin typeface="배달의민족 한나체 Pro"/>
                <a:ea typeface="나눔스퀘어라운드 Bold" panose="020B0600000101010101" pitchFamily="50" charset="-127"/>
              </a:rPr>
              <a:t>: 12.09~12.12</a:t>
            </a:r>
            <a:endParaRPr lang="ko-KR" altLang="en-US" sz="2000" dirty="0">
              <a:latin typeface="배달의민족 한나체 Pro"/>
              <a:ea typeface="나눔스퀘어라운드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rgbClr val="595959"/>
                </a:solidFill>
                <a:latin typeface="배달의민족 한나체 Pro"/>
                <a:ea typeface="나눔스퀘어라운드 Bold" panose="020B0600000101010101" pitchFamily="50" charset="-127"/>
              </a:rPr>
              <a:t>발표 자료 준비 </a:t>
            </a:r>
            <a:r>
              <a:rPr lang="en-US" altLang="ko-KR" sz="2000" dirty="0">
                <a:solidFill>
                  <a:srgbClr val="595959"/>
                </a:solidFill>
                <a:latin typeface="배달의민족 한나체 Pro"/>
                <a:ea typeface="나눔스퀘어라운드 Bold" panose="020B0600000101010101" pitchFamily="50" charset="-127"/>
              </a:rPr>
              <a:t>: 12.12~12.14</a:t>
            </a:r>
            <a:endParaRPr lang="ko-KR" altLang="en-US" sz="2000" dirty="0">
              <a:latin typeface="배달의민족 한나체 Pro"/>
              <a:ea typeface="나눔스퀘어라운드 Bold" panose="020B060000010101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EA44931-EADC-7D0F-1A55-AE2BA41B9A8B}"/>
              </a:ext>
            </a:extLst>
          </p:cNvPr>
          <p:cNvSpPr/>
          <p:nvPr/>
        </p:nvSpPr>
        <p:spPr>
          <a:xfrm>
            <a:off x="2035277" y="3808454"/>
            <a:ext cx="2399071" cy="638504"/>
          </a:xfrm>
          <a:prstGeom prst="rect">
            <a:avLst/>
          </a:prstGeom>
          <a:noFill/>
          <a:ln w="38100">
            <a:solidFill>
              <a:srgbClr val="F7B9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highlight>
                  <a:srgbClr val="F7B9A4"/>
                </a:highlight>
              </a:rPr>
              <a:t>              </a:t>
            </a:r>
            <a:endParaRPr lang="ko-KR" altLang="en-US" dirty="0">
              <a:highlight>
                <a:srgbClr val="F7B9A4"/>
              </a:highlight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E25746BE-6FFB-A234-4861-7A19AB31777B}"/>
              </a:ext>
            </a:extLst>
          </p:cNvPr>
          <p:cNvCxnSpPr>
            <a:cxnSpLocks/>
          </p:cNvCxnSpPr>
          <p:nvPr/>
        </p:nvCxnSpPr>
        <p:spPr>
          <a:xfrm flipV="1">
            <a:off x="2251587" y="4123869"/>
            <a:ext cx="2052778" cy="567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6946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email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무척추동물, 벌레, 히드로충이(가) 표시된 사진&#10;&#10;자동 생성된 설명">
            <a:extLst>
              <a:ext uri="{FF2B5EF4-FFF2-40B4-BE49-F238E27FC236}">
                <a16:creationId xmlns:a16="http://schemas.microsoft.com/office/drawing/2014/main" id="{83DD5806-7169-45D4-8F51-46A80173EC4F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1899" y="3564721"/>
            <a:ext cx="2608199" cy="634427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7E9A100E-04F5-CB90-C682-0D8A33DB6F9E}"/>
              </a:ext>
            </a:extLst>
          </p:cNvPr>
          <p:cNvGrpSpPr/>
          <p:nvPr/>
        </p:nvGrpSpPr>
        <p:grpSpPr>
          <a:xfrm>
            <a:off x="3321649" y="2976064"/>
            <a:ext cx="5546565" cy="905871"/>
            <a:chOff x="3154035" y="1550506"/>
            <a:chExt cx="5546565" cy="905871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3288AF56-F509-581A-1031-2C5ABC372C5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54035" y="1550506"/>
              <a:ext cx="5546565" cy="905871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3BEDE68-81DC-0A33-F244-690D5C085B31}"/>
                </a:ext>
              </a:extLst>
            </p:cNvPr>
            <p:cNvSpPr txBox="1"/>
            <p:nvPr/>
          </p:nvSpPr>
          <p:spPr>
            <a:xfrm>
              <a:off x="3522141" y="1800262"/>
              <a:ext cx="480822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자체 평가 의견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227589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직사각형 51">
            <a:extLst>
              <a:ext uri="{FF2B5EF4-FFF2-40B4-BE49-F238E27FC236}">
                <a16:creationId xmlns:a16="http://schemas.microsoft.com/office/drawing/2014/main" id="{AB62D12D-5B16-41EA-BF73-8D2DC4AAE5EC}"/>
              </a:ext>
            </a:extLst>
          </p:cNvPr>
          <p:cNvSpPr/>
          <p:nvPr/>
        </p:nvSpPr>
        <p:spPr>
          <a:xfrm>
            <a:off x="421533" y="758757"/>
            <a:ext cx="11348936" cy="5690681"/>
          </a:xfrm>
          <a:prstGeom prst="rect">
            <a:avLst/>
          </a:prstGeom>
          <a:solidFill>
            <a:schemeClr val="bg1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0" name="그림 49">
            <a:extLst>
              <a:ext uri="{FF2B5EF4-FFF2-40B4-BE49-F238E27FC236}">
                <a16:creationId xmlns:a16="http://schemas.microsoft.com/office/drawing/2014/main" id="{E74F2757-8DD1-4B27-8EED-8AE8F61ED51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7355" y="212494"/>
            <a:ext cx="12866710" cy="678320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21223B5-3F7A-F5AC-3A82-430E925F98D0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164" y="-1160"/>
            <a:ext cx="4119201" cy="106054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3980DAC-40F0-3D93-31D2-C7020058E054}"/>
              </a:ext>
            </a:extLst>
          </p:cNvPr>
          <p:cNvSpPr txBox="1"/>
          <p:nvPr/>
        </p:nvSpPr>
        <p:spPr>
          <a:xfrm>
            <a:off x="297079" y="297720"/>
            <a:ext cx="38278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카페24 써라운드" pitchFamily="2" charset="-127"/>
              </a:rPr>
              <a:t>자체 평가 의견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F08F38-9231-F0AD-D066-87E4C7BC7DE8}"/>
              </a:ext>
            </a:extLst>
          </p:cNvPr>
          <p:cNvSpPr txBox="1"/>
          <p:nvPr/>
        </p:nvSpPr>
        <p:spPr>
          <a:xfrm>
            <a:off x="843455" y="2413337"/>
            <a:ext cx="1042889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내용을 </a:t>
            </a:r>
            <a:r>
              <a:rPr lang="ko-KR" altLang="en-US" dirty="0" err="1"/>
              <a:t>구성하는게</a:t>
            </a:r>
            <a:r>
              <a:rPr lang="ko-KR" altLang="en-US" dirty="0"/>
              <a:t> 어려웠고 어떤 데이터끼리 연관이 있는지 알아내는 방법에 대해 공부할 필요성을 느꼈다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데이터 모델에 대한 필요성을 자연스럽게 연결하지 못해 아쉬웠다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255900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email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무척추동물, 벌레, 히드로충이(가) 표시된 사진&#10;&#10;자동 생성된 설명">
            <a:extLst>
              <a:ext uri="{FF2B5EF4-FFF2-40B4-BE49-F238E27FC236}">
                <a16:creationId xmlns:a16="http://schemas.microsoft.com/office/drawing/2014/main" id="{83DD5806-7169-45D4-8F51-46A80173EC4F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1899" y="3564721"/>
            <a:ext cx="2608199" cy="634427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7E9A100E-04F5-CB90-C682-0D8A33DB6F9E}"/>
              </a:ext>
            </a:extLst>
          </p:cNvPr>
          <p:cNvGrpSpPr/>
          <p:nvPr/>
        </p:nvGrpSpPr>
        <p:grpSpPr>
          <a:xfrm>
            <a:off x="3321649" y="2976064"/>
            <a:ext cx="5546565" cy="905871"/>
            <a:chOff x="3154035" y="1550506"/>
            <a:chExt cx="5546565" cy="905871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3288AF56-F509-581A-1031-2C5ABC372C5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54035" y="1550506"/>
              <a:ext cx="5546565" cy="905871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3BEDE68-81DC-0A33-F244-690D5C085B31}"/>
                </a:ext>
              </a:extLst>
            </p:cNvPr>
            <p:cNvSpPr txBox="1"/>
            <p:nvPr/>
          </p:nvSpPr>
          <p:spPr>
            <a:xfrm>
              <a:off x="3522141" y="1800262"/>
              <a:ext cx="480822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출처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357079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직사각형 51">
            <a:extLst>
              <a:ext uri="{FF2B5EF4-FFF2-40B4-BE49-F238E27FC236}">
                <a16:creationId xmlns:a16="http://schemas.microsoft.com/office/drawing/2014/main" id="{AB62D12D-5B16-41EA-BF73-8D2DC4AAE5EC}"/>
              </a:ext>
            </a:extLst>
          </p:cNvPr>
          <p:cNvSpPr/>
          <p:nvPr/>
        </p:nvSpPr>
        <p:spPr>
          <a:xfrm>
            <a:off x="421533" y="758757"/>
            <a:ext cx="11348936" cy="5690681"/>
          </a:xfrm>
          <a:prstGeom prst="rect">
            <a:avLst/>
          </a:prstGeom>
          <a:solidFill>
            <a:schemeClr val="bg1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0" name="그림 49">
            <a:extLst>
              <a:ext uri="{FF2B5EF4-FFF2-40B4-BE49-F238E27FC236}">
                <a16:creationId xmlns:a16="http://schemas.microsoft.com/office/drawing/2014/main" id="{E74F2757-8DD1-4B27-8EED-8AE8F61ED51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7355" y="181258"/>
            <a:ext cx="12866710" cy="678320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21223B5-3F7A-F5AC-3A82-430E925F98D0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164" y="-1160"/>
            <a:ext cx="4119201" cy="106054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3980DAC-40F0-3D93-31D2-C7020058E054}"/>
              </a:ext>
            </a:extLst>
          </p:cNvPr>
          <p:cNvSpPr txBox="1"/>
          <p:nvPr/>
        </p:nvSpPr>
        <p:spPr>
          <a:xfrm>
            <a:off x="297079" y="297720"/>
            <a:ext cx="38278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카페24 써라운드" pitchFamily="2" charset="-127"/>
              </a:rPr>
              <a:t>출처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80EEB3-1650-E2BA-3D75-17D5606864A0}"/>
              </a:ext>
            </a:extLst>
          </p:cNvPr>
          <p:cNvSpPr txBox="1"/>
          <p:nvPr/>
        </p:nvSpPr>
        <p:spPr>
          <a:xfrm>
            <a:off x="804041" y="1213945"/>
            <a:ext cx="1049195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배달의민족 주아" panose="020B0600000101010101" charset="-127"/>
                <a:ea typeface="배달의민족 주아" panose="020B0600000101010101" charset="-127"/>
              </a:rPr>
              <a:t>통계청 </a:t>
            </a:r>
            <a:r>
              <a:rPr lang="en-US" altLang="ko-KR" dirty="0">
                <a:latin typeface="배달의민족 주아" panose="020B0600000101010101" charset="-127"/>
                <a:ea typeface="배달의민족 주아" panose="020B0600000101010101" charset="-127"/>
              </a:rPr>
              <a:t>- </a:t>
            </a:r>
            <a:r>
              <a:rPr lang="en-US" altLang="ko-KR" sz="1600" dirty="0">
                <a:latin typeface="배달의민족 주아" panose="020B0600000101010101" charset="-127"/>
                <a:ea typeface="배달의민족 주아" panose="020B0600000101010101" charset="-127"/>
              </a:rPr>
              <a:t>https://index.go.kr/potal/stts/idxMain/selectPoSttsIdxMainPrint.do?idx_cd=1428&amp;board_cd=INDX_001</a:t>
            </a:r>
            <a:endParaRPr lang="en-US" altLang="ko-KR" dirty="0">
              <a:latin typeface="배달의민족 주아" panose="020B0600000101010101" charset="-127"/>
              <a:ea typeface="배달의민족 주아" panose="020B0600000101010101" charset="-127"/>
            </a:endParaRPr>
          </a:p>
          <a:p>
            <a:r>
              <a:rPr lang="ko-KR" altLang="en-US" dirty="0" err="1">
                <a:latin typeface="배달의민족 주아" panose="020B0600000101010101" charset="-127"/>
                <a:ea typeface="배달의민족 주아" panose="020B0600000101010101" charset="-127"/>
              </a:rPr>
              <a:t>위메프</a:t>
            </a:r>
            <a:r>
              <a:rPr lang="en-US" altLang="ko-KR" dirty="0">
                <a:latin typeface="배달의민족 주아" panose="020B0600000101010101" charset="-127"/>
                <a:ea typeface="배달의민족 주아" panose="020B0600000101010101" charset="-127"/>
              </a:rPr>
              <a:t>, 2019 </a:t>
            </a:r>
            <a:r>
              <a:rPr lang="ko-KR" altLang="en-US" dirty="0">
                <a:latin typeface="배달의민족 주아" panose="020B0600000101010101" charset="-127"/>
                <a:ea typeface="배달의민족 주아" panose="020B0600000101010101" charset="-127"/>
              </a:rPr>
              <a:t>유아용품 판매추이 </a:t>
            </a:r>
            <a:r>
              <a:rPr lang="en-US" altLang="ko-KR" dirty="0">
                <a:latin typeface="배달의민족 주아" panose="020B0600000101010101" charset="-127"/>
                <a:ea typeface="배달의민족 주아" panose="020B0600000101010101" charset="-127"/>
              </a:rPr>
              <a:t>- https://www.womancs.co.kr/news/articleView.html?idxno=55675</a:t>
            </a:r>
          </a:p>
          <a:p>
            <a:r>
              <a:rPr lang="en-US" altLang="ko-KR" dirty="0">
                <a:latin typeface="배달의민족 주아" panose="020B0600000101010101" charset="-127"/>
                <a:ea typeface="배달의민족 주아" panose="020B0600000101010101" charset="-127"/>
              </a:rPr>
              <a:t>4</a:t>
            </a:r>
            <a:r>
              <a:rPr lang="ko-KR" altLang="en-US" dirty="0">
                <a:latin typeface="배달의민족 주아" panose="020B0600000101010101" charset="-127"/>
                <a:ea typeface="배달의민족 주아" panose="020B0600000101010101" charset="-127"/>
              </a:rPr>
              <a:t>조 육아시장 어떻게 잡나 이용채널 분석 </a:t>
            </a:r>
            <a:r>
              <a:rPr lang="en-US" altLang="ko-KR" dirty="0">
                <a:latin typeface="배달의민족 주아" panose="020B0600000101010101" charset="-127"/>
                <a:ea typeface="배달의민족 주아" panose="020B0600000101010101" charset="-127"/>
              </a:rPr>
              <a:t>- http://www.madtimes.org/news/articleView.html?idxno=5510</a:t>
            </a:r>
          </a:p>
          <a:p>
            <a:r>
              <a:rPr lang="ko-KR" altLang="en-US" dirty="0">
                <a:latin typeface="배달의민족 주아" panose="020B0600000101010101" charset="-127"/>
                <a:ea typeface="배달의민족 주아" panose="020B0600000101010101" charset="-127"/>
              </a:rPr>
              <a:t>아이보리 앱으로 매출 급상승 </a:t>
            </a:r>
            <a:r>
              <a:rPr lang="en-US" altLang="ko-KR" dirty="0">
                <a:latin typeface="배달의민족 주아" panose="020B0600000101010101" charset="-127"/>
                <a:ea typeface="배달의민족 주아" panose="020B0600000101010101" charset="-127"/>
              </a:rPr>
              <a:t>- https://www.outsourcing.co.kr/news/articleView.html?idxno=90837</a:t>
            </a:r>
          </a:p>
          <a:p>
            <a:r>
              <a:rPr lang="ko-KR" altLang="en-US" dirty="0">
                <a:latin typeface="배달의민족 주아" panose="020B0600000101010101" charset="-127"/>
                <a:ea typeface="배달의민족 주아" panose="020B0600000101010101" charset="-127"/>
              </a:rPr>
              <a:t>유아용품 구매 역시 안전이 최우선 </a:t>
            </a:r>
            <a:r>
              <a:rPr lang="en-US" altLang="ko-KR" dirty="0">
                <a:latin typeface="배달의민족 주아" panose="020B0600000101010101" charset="-127"/>
                <a:ea typeface="배달의민족 주아" panose="020B0600000101010101" charset="-127"/>
              </a:rPr>
              <a:t>- http://www.datasom.co.kr/news/articleView.html?idxno=2934</a:t>
            </a:r>
          </a:p>
          <a:p>
            <a:r>
              <a:rPr lang="ko-KR" altLang="en-US" dirty="0">
                <a:latin typeface="배달의민족 주아" panose="020B0600000101010101" charset="-127"/>
                <a:ea typeface="배달의민족 주아" panose="020B0600000101010101" charset="-127"/>
              </a:rPr>
              <a:t>빠른 배송의 새로운 강자 </a:t>
            </a:r>
            <a:r>
              <a:rPr lang="en-US" altLang="ko-KR" dirty="0">
                <a:latin typeface="배달의민족 주아" panose="020B0600000101010101" charset="-127"/>
                <a:ea typeface="배달의민족 주아" panose="020B0600000101010101" charset="-127"/>
              </a:rPr>
              <a:t>"</a:t>
            </a:r>
            <a:r>
              <a:rPr lang="ko-KR" altLang="en-US" dirty="0">
                <a:latin typeface="배달의민족 주아" panose="020B0600000101010101" charset="-127"/>
                <a:ea typeface="배달의민족 주아" panose="020B0600000101010101" charset="-127"/>
              </a:rPr>
              <a:t>새벽배송</a:t>
            </a:r>
            <a:r>
              <a:rPr lang="en-US" altLang="ko-KR" dirty="0">
                <a:latin typeface="배달의민족 주아" panose="020B0600000101010101" charset="-127"/>
                <a:ea typeface="배달의민족 주아" panose="020B0600000101010101" charset="-127"/>
              </a:rPr>
              <a:t>" - http://www.koreanclick.com/insights/newsletter_view.html?code=buzzword&amp;id=540&amp;page=1</a:t>
            </a:r>
          </a:p>
          <a:p>
            <a:r>
              <a:rPr lang="ko-KR" altLang="en-US" dirty="0">
                <a:latin typeface="배달의민족 주아" panose="020B0600000101010101" charset="-127"/>
                <a:ea typeface="배달의민족 주아" panose="020B0600000101010101" charset="-127"/>
              </a:rPr>
              <a:t>카드사별 혜택 </a:t>
            </a:r>
            <a:r>
              <a:rPr lang="en-US" altLang="ko-KR" dirty="0">
                <a:latin typeface="배달의민족 주아" panose="020B0600000101010101" charset="-127"/>
                <a:ea typeface="배달의민족 주아" panose="020B0600000101010101" charset="-127"/>
              </a:rPr>
              <a:t>KB - https://stylem.mt.co.kr/stylemView.php?no=2011080911334745239</a:t>
            </a:r>
          </a:p>
          <a:p>
            <a:r>
              <a:rPr lang="ko-KR" altLang="en-US" dirty="0">
                <a:latin typeface="배달의민족 주아" panose="020B0600000101010101" charset="-127"/>
                <a:ea typeface="배달의민족 주아" panose="020B0600000101010101" charset="-127"/>
              </a:rPr>
              <a:t>유아용품 전문 브랜드 </a:t>
            </a:r>
            <a:r>
              <a:rPr lang="en-US" altLang="ko-KR" dirty="0">
                <a:latin typeface="배달의민족 주아" panose="020B0600000101010101" charset="-127"/>
                <a:ea typeface="배달의민족 주아" panose="020B0600000101010101" charset="-127"/>
              </a:rPr>
              <a:t>'</a:t>
            </a:r>
            <a:r>
              <a:rPr lang="ko-KR" altLang="en-US" dirty="0" err="1">
                <a:latin typeface="배달의민족 주아" panose="020B0600000101010101" charset="-127"/>
                <a:ea typeface="배달의민족 주아" panose="020B0600000101010101" charset="-127"/>
              </a:rPr>
              <a:t>리안</a:t>
            </a:r>
            <a:r>
              <a:rPr lang="en-US" altLang="ko-KR" dirty="0">
                <a:latin typeface="배달의민족 주아" panose="020B0600000101010101" charset="-127"/>
                <a:ea typeface="배달의민족 주아" panose="020B0600000101010101" charset="-127"/>
              </a:rPr>
              <a:t>', </a:t>
            </a:r>
            <a:r>
              <a:rPr lang="ko-KR" altLang="en-US" dirty="0">
                <a:latin typeface="배달의민족 주아" panose="020B0600000101010101" charset="-127"/>
                <a:ea typeface="배달의민족 주아" panose="020B0600000101010101" charset="-127"/>
              </a:rPr>
              <a:t>고객과 함께하는 기부 프로모션 진행 </a:t>
            </a:r>
            <a:r>
              <a:rPr lang="en-US" altLang="ko-KR" dirty="0">
                <a:latin typeface="배달의민족 주아" panose="020B0600000101010101" charset="-127"/>
                <a:ea typeface="배달의민족 주아" panose="020B0600000101010101" charset="-127"/>
              </a:rPr>
              <a:t>- https://kizmom.hankyung.com/news/view.html?aid=202106145145o</a:t>
            </a:r>
          </a:p>
          <a:p>
            <a:r>
              <a:rPr lang="ko-KR" altLang="en-US" dirty="0">
                <a:latin typeface="배달의민족 주아" panose="020B0600000101010101" charset="-127"/>
                <a:ea typeface="배달의민족 주아" panose="020B0600000101010101" charset="-127"/>
              </a:rPr>
              <a:t>국내 육아용품 시장 규모 및 출생아 수</a:t>
            </a:r>
          </a:p>
          <a:p>
            <a:r>
              <a:rPr lang="ko-KR" altLang="en-US" dirty="0">
                <a:latin typeface="배달의민족 주아" panose="020B0600000101010101" charset="-127"/>
                <a:ea typeface="배달의민족 주아" panose="020B0600000101010101" charset="-127"/>
              </a:rPr>
              <a:t>매출</a:t>
            </a:r>
            <a:r>
              <a:rPr lang="en-US" altLang="ko-KR" dirty="0">
                <a:latin typeface="배달의민족 주아" panose="020B0600000101010101" charset="-127"/>
                <a:ea typeface="배달의민족 주아" panose="020B0600000101010101" charset="-127"/>
              </a:rPr>
              <a:t>7</a:t>
            </a:r>
            <a:r>
              <a:rPr lang="ko-KR" altLang="en-US" dirty="0">
                <a:latin typeface="배달의민족 주아" panose="020B0600000101010101" charset="-127"/>
                <a:ea typeface="배달의민족 주아" panose="020B0600000101010101" charset="-127"/>
              </a:rPr>
              <a:t>조 돌파 </a:t>
            </a:r>
            <a:r>
              <a:rPr lang="ko-KR" altLang="en-US" dirty="0" err="1">
                <a:latin typeface="배달의민족 주아" panose="020B0600000101010101" charset="-127"/>
                <a:ea typeface="배달의민족 주아" panose="020B0600000101010101" charset="-127"/>
              </a:rPr>
              <a:t>쿠팡</a:t>
            </a:r>
            <a:r>
              <a:rPr lang="en-US" altLang="ko-KR" dirty="0">
                <a:latin typeface="배달의민족 주아" panose="020B0600000101010101" charset="-127"/>
                <a:ea typeface="배달의민족 주아" panose="020B0600000101010101" charset="-127"/>
              </a:rPr>
              <a:t>, </a:t>
            </a:r>
            <a:r>
              <a:rPr lang="ko-KR" altLang="en-US" dirty="0">
                <a:latin typeface="배달의민족 주아" panose="020B0600000101010101" charset="-127"/>
                <a:ea typeface="배달의민족 주아" panose="020B0600000101010101" charset="-127"/>
              </a:rPr>
              <a:t>대형마트도 넘어섰다</a:t>
            </a:r>
            <a:r>
              <a:rPr lang="en-US" altLang="ko-KR" dirty="0">
                <a:latin typeface="배달의민족 주아" panose="020B0600000101010101" charset="-127"/>
                <a:ea typeface="배달의민족 주아" panose="020B0600000101010101" charset="-127"/>
              </a:rPr>
              <a:t>. - https://www.sedaily.com/NewsView/1Z1H1CLWND</a:t>
            </a:r>
          </a:p>
          <a:p>
            <a:r>
              <a:rPr lang="ko-KR" altLang="en-US" dirty="0">
                <a:latin typeface="배달의민족 주아" panose="020B0600000101010101" charset="-127"/>
                <a:ea typeface="배달의민족 주아" panose="020B0600000101010101" charset="-127"/>
              </a:rPr>
              <a:t>택배 민원 유형 점유율 </a:t>
            </a:r>
            <a:r>
              <a:rPr lang="en-US" altLang="ko-KR" dirty="0">
                <a:latin typeface="배달의민족 주아" panose="020B0600000101010101" charset="-127"/>
                <a:ea typeface="배달의민족 주아" panose="020B0600000101010101" charset="-127"/>
              </a:rPr>
              <a:t>- https://www.consumernews.co.kr/news/articleView.html?idxno=658344</a:t>
            </a:r>
          </a:p>
          <a:p>
            <a:r>
              <a:rPr lang="ko-KR" altLang="en-US" dirty="0">
                <a:latin typeface="배달의민족 주아" panose="020B0600000101010101" charset="-127"/>
                <a:ea typeface="배달의민족 주아" panose="020B0600000101010101" charset="-127"/>
              </a:rPr>
              <a:t>초고가 유모차 없어서 못 판다 기사 </a:t>
            </a:r>
            <a:r>
              <a:rPr lang="en-US" altLang="ko-KR" dirty="0">
                <a:latin typeface="배달의민족 주아" panose="020B0600000101010101" charset="-127"/>
                <a:ea typeface="배달의민족 주아" panose="020B0600000101010101" charset="-127"/>
              </a:rPr>
              <a:t>- https://www.hankyung.com/economy/article/202204121071g</a:t>
            </a:r>
          </a:p>
          <a:p>
            <a:r>
              <a:rPr lang="ko-KR" altLang="en-US" dirty="0">
                <a:latin typeface="배달의민족 주아" panose="020B0600000101010101" charset="-127"/>
                <a:ea typeface="배달의민족 주아" panose="020B0600000101010101" charset="-127"/>
              </a:rPr>
              <a:t>내 아이도 명품 </a:t>
            </a:r>
            <a:r>
              <a:rPr lang="ko-KR" altLang="en-US" dirty="0" err="1">
                <a:latin typeface="배달의민족 주아" panose="020B0600000101010101" charset="-127"/>
                <a:ea typeface="배달의민족 주아" panose="020B0600000101010101" charset="-127"/>
              </a:rPr>
              <a:t>키즈</a:t>
            </a:r>
            <a:r>
              <a:rPr lang="ko-KR" altLang="en-US" dirty="0">
                <a:latin typeface="배달의민족 주아" panose="020B0600000101010101" charset="-127"/>
                <a:ea typeface="배달의민족 주아" panose="020B0600000101010101" charset="-127"/>
              </a:rPr>
              <a:t> 시장 럭셔리 </a:t>
            </a:r>
            <a:r>
              <a:rPr lang="en-US" altLang="ko-KR" dirty="0">
                <a:latin typeface="배달의민족 주아" panose="020B0600000101010101" charset="-127"/>
                <a:ea typeface="배달의민족 주아" panose="020B0600000101010101" charset="-127"/>
              </a:rPr>
              <a:t>- https://m.segyebiz.com/newsView/20220404511124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249436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직사각형 51">
            <a:extLst>
              <a:ext uri="{FF2B5EF4-FFF2-40B4-BE49-F238E27FC236}">
                <a16:creationId xmlns:a16="http://schemas.microsoft.com/office/drawing/2014/main" id="{AB62D12D-5B16-41EA-BF73-8D2DC4AAE5EC}"/>
              </a:ext>
            </a:extLst>
          </p:cNvPr>
          <p:cNvSpPr/>
          <p:nvPr/>
        </p:nvSpPr>
        <p:spPr>
          <a:xfrm>
            <a:off x="421533" y="758757"/>
            <a:ext cx="11348936" cy="5690681"/>
          </a:xfrm>
          <a:prstGeom prst="rect">
            <a:avLst/>
          </a:prstGeom>
          <a:solidFill>
            <a:schemeClr val="bg1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0" name="그림 49">
            <a:extLst>
              <a:ext uri="{FF2B5EF4-FFF2-40B4-BE49-F238E27FC236}">
                <a16:creationId xmlns:a16="http://schemas.microsoft.com/office/drawing/2014/main" id="{E74F2757-8DD1-4B27-8EED-8AE8F61ED51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7355" y="181258"/>
            <a:ext cx="12866710" cy="678320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21223B5-3F7A-F5AC-3A82-430E925F98D0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164" y="-1160"/>
            <a:ext cx="4119201" cy="106054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3980DAC-40F0-3D93-31D2-C7020058E054}"/>
              </a:ext>
            </a:extLst>
          </p:cNvPr>
          <p:cNvSpPr txBox="1"/>
          <p:nvPr/>
        </p:nvSpPr>
        <p:spPr>
          <a:xfrm>
            <a:off x="297079" y="297720"/>
            <a:ext cx="38278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카페24 써라운드" pitchFamily="2" charset="-127"/>
              </a:rPr>
              <a:t>출처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4620158-C551-0EF7-3004-39103211BA2B}"/>
              </a:ext>
            </a:extLst>
          </p:cNvPr>
          <p:cNvSpPr txBox="1"/>
          <p:nvPr/>
        </p:nvSpPr>
        <p:spPr>
          <a:xfrm>
            <a:off x="804041" y="1213945"/>
            <a:ext cx="10491952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배달의민족 주아" panose="020B0600000101010101" charset="-127"/>
                <a:ea typeface="배달의민족 주아" panose="020B0600000101010101" charset="-127"/>
              </a:rPr>
              <a:t>G</a:t>
            </a:r>
            <a:r>
              <a:rPr lang="ko-KR" altLang="en-US" dirty="0">
                <a:latin typeface="배달의민족 주아" panose="020B0600000101010101" charset="-127"/>
                <a:ea typeface="배달의민족 주아" panose="020B0600000101010101" charset="-127"/>
              </a:rPr>
              <a:t>마켓</a:t>
            </a:r>
            <a:r>
              <a:rPr lang="en-US" altLang="ko-KR" dirty="0">
                <a:latin typeface="배달의민족 주아" panose="020B0600000101010101" charset="-127"/>
                <a:ea typeface="배달의민족 주아" panose="020B0600000101010101" charset="-127"/>
              </a:rPr>
              <a:t>·</a:t>
            </a:r>
            <a:r>
              <a:rPr lang="ko-KR" altLang="en-US" dirty="0">
                <a:latin typeface="배달의민족 주아" panose="020B0600000101010101" charset="-127"/>
                <a:ea typeface="배달의민족 주아" panose="020B0600000101010101" charset="-127"/>
              </a:rPr>
              <a:t>옥션</a:t>
            </a:r>
            <a:r>
              <a:rPr lang="en-US" altLang="ko-KR" dirty="0">
                <a:latin typeface="배달의민족 주아" panose="020B0600000101010101" charset="-127"/>
                <a:ea typeface="배달의민족 주아" panose="020B0600000101010101" charset="-127"/>
              </a:rPr>
              <a:t>, </a:t>
            </a:r>
            <a:r>
              <a:rPr lang="ko-KR" altLang="en-US" dirty="0">
                <a:latin typeface="배달의민족 주아" panose="020B0600000101010101" charset="-127"/>
                <a:ea typeface="배달의민족 주아" panose="020B0600000101010101" charset="-127"/>
              </a:rPr>
              <a:t>육아용품 전년比 최대 </a:t>
            </a:r>
            <a:r>
              <a:rPr lang="en-US" altLang="ko-KR" dirty="0">
                <a:latin typeface="배달의민족 주아" panose="020B0600000101010101" charset="-127"/>
                <a:ea typeface="배달의민족 주아" panose="020B0600000101010101" charset="-127"/>
              </a:rPr>
              <a:t>2</a:t>
            </a:r>
            <a:r>
              <a:rPr lang="ko-KR" altLang="en-US" dirty="0">
                <a:latin typeface="배달의민족 주아" panose="020B0600000101010101" charset="-127"/>
                <a:ea typeface="배달의민족 주아" panose="020B0600000101010101" charset="-127"/>
              </a:rPr>
              <a:t>배 증가</a:t>
            </a:r>
            <a:r>
              <a:rPr lang="en-US" altLang="ko-KR" dirty="0">
                <a:latin typeface="배달의민족 주아" panose="020B0600000101010101" charset="-127"/>
                <a:ea typeface="배달의민족 주아" panose="020B0600000101010101" charset="-127"/>
              </a:rPr>
              <a:t>…</a:t>
            </a:r>
            <a:r>
              <a:rPr lang="ko-KR" altLang="en-US" dirty="0" err="1">
                <a:latin typeface="배달의민족 주아" panose="020B0600000101010101" charset="-127"/>
                <a:ea typeface="배달의민족 주아" panose="020B0600000101010101" charset="-127"/>
              </a:rPr>
              <a:t>홈스쿨링</a:t>
            </a:r>
            <a:r>
              <a:rPr lang="en-US" altLang="ko-KR" dirty="0">
                <a:latin typeface="배달의민족 주아" panose="020B0600000101010101" charset="-127"/>
                <a:ea typeface="배달의민족 주아" panose="020B0600000101010101" charset="-127"/>
              </a:rPr>
              <a:t>·</a:t>
            </a:r>
            <a:r>
              <a:rPr lang="ko-KR" altLang="en-US" dirty="0">
                <a:latin typeface="배달의민족 주아" panose="020B0600000101010101" charset="-127"/>
                <a:ea typeface="배달의민족 주아" panose="020B0600000101010101" charset="-127"/>
              </a:rPr>
              <a:t>장난감 인기 </a:t>
            </a:r>
            <a:r>
              <a:rPr lang="en-US" altLang="ko-KR" dirty="0">
                <a:latin typeface="배달의민족 주아" panose="020B0600000101010101" charset="-127"/>
                <a:ea typeface="배달의민족 주아" panose="020B0600000101010101" charset="-127"/>
              </a:rPr>
              <a:t>- https://www.enewstoday.co.kr/news/articleView.html?idxno=1412102</a:t>
            </a:r>
          </a:p>
          <a:p>
            <a:r>
              <a:rPr lang="ko-KR" altLang="en-US" dirty="0">
                <a:latin typeface="배달의민족 주아" panose="020B0600000101010101" charset="-127"/>
                <a:ea typeface="배달의민족 주아" panose="020B0600000101010101" charset="-127"/>
              </a:rPr>
              <a:t>아기 울음소리 줄어도 유아용품은 잘나가</a:t>
            </a:r>
            <a:r>
              <a:rPr lang="en-US" altLang="ko-KR" dirty="0">
                <a:latin typeface="배달의민족 주아" panose="020B0600000101010101" charset="-127"/>
                <a:ea typeface="배달의민족 주아" panose="020B0600000101010101" charset="-127"/>
              </a:rPr>
              <a:t>…'</a:t>
            </a:r>
            <a:r>
              <a:rPr lang="ko-KR" altLang="en-US" dirty="0" err="1">
                <a:latin typeface="배달의민족 주아" panose="020B0600000101010101" charset="-127"/>
                <a:ea typeface="배달의민족 주아" panose="020B0600000101010101" charset="-127"/>
              </a:rPr>
              <a:t>힙맘</a:t>
            </a:r>
            <a:r>
              <a:rPr lang="en-US" altLang="ko-KR" dirty="0">
                <a:latin typeface="배달의민족 주아" panose="020B0600000101010101" charset="-127"/>
                <a:ea typeface="배달의민족 주아" panose="020B0600000101010101" charset="-127"/>
              </a:rPr>
              <a:t>' </a:t>
            </a:r>
            <a:r>
              <a:rPr lang="ko-KR" altLang="en-US" dirty="0">
                <a:latin typeface="배달의민족 주아" panose="020B0600000101010101" charset="-127"/>
                <a:ea typeface="배달의민족 주아" panose="020B0600000101010101" charset="-127"/>
              </a:rPr>
              <a:t>덕이죠 </a:t>
            </a:r>
            <a:r>
              <a:rPr lang="en-US" altLang="ko-KR" dirty="0">
                <a:latin typeface="배달의민족 주아" panose="020B0600000101010101" charset="-127"/>
                <a:ea typeface="배달의민족 주아" panose="020B0600000101010101" charset="-127"/>
              </a:rPr>
              <a:t>- https://www.edaily.co.kr/news/read?newsId=01207046619303712&amp;mediaCodeNo=259</a:t>
            </a:r>
          </a:p>
          <a:p>
            <a:r>
              <a:rPr lang="ko-KR" altLang="en-US" dirty="0">
                <a:latin typeface="배달의민족 주아" panose="020B0600000101010101" charset="-127"/>
                <a:ea typeface="배달의민족 주아" panose="020B0600000101010101" charset="-127"/>
              </a:rPr>
              <a:t>조선일보 출산율 줄어도 </a:t>
            </a:r>
            <a:r>
              <a:rPr lang="en-US" altLang="ko-KR" dirty="0">
                <a:latin typeface="배달의민족 주아" panose="020B0600000101010101" charset="-127"/>
                <a:ea typeface="배달의민족 주아" panose="020B0600000101010101" charset="-127"/>
              </a:rPr>
              <a:t>... 20</a:t>
            </a:r>
            <a:r>
              <a:rPr lang="ko-KR" altLang="en-US" dirty="0">
                <a:latin typeface="배달의민족 주아" panose="020B0600000101010101" charset="-127"/>
                <a:ea typeface="배달의민족 주아" panose="020B0600000101010101" charset="-127"/>
              </a:rPr>
              <a:t>배 늘어 </a:t>
            </a:r>
            <a:r>
              <a:rPr lang="en-US" altLang="ko-KR" dirty="0">
                <a:latin typeface="배달의민족 주아" panose="020B0600000101010101" charset="-127"/>
                <a:ea typeface="배달의민족 주아" panose="020B0600000101010101" charset="-127"/>
              </a:rPr>
              <a:t>- https://m.blog.naver.com/PostView.naver?isHttpsRedirect=true&amp;blogId=crenovation&amp;logNo=60156011584</a:t>
            </a:r>
          </a:p>
          <a:p>
            <a:r>
              <a:rPr lang="ko-KR" altLang="en-US" dirty="0">
                <a:latin typeface="배달의민족 주아" panose="020B0600000101010101" charset="-127"/>
                <a:ea typeface="배달의민족 주아" panose="020B0600000101010101" charset="-127"/>
              </a:rPr>
              <a:t>멤버십 </a:t>
            </a:r>
            <a:r>
              <a:rPr lang="ko-KR" altLang="en-US" dirty="0" err="1">
                <a:latin typeface="배달의민족 주아" panose="020B0600000101010101" charset="-127"/>
                <a:ea typeface="배달의민족 주아" panose="020B0600000101010101" charset="-127"/>
              </a:rPr>
              <a:t>혜택주니</a:t>
            </a:r>
            <a:r>
              <a:rPr lang="ko-KR" altLang="en-US" dirty="0">
                <a:latin typeface="배달의민족 주아" panose="020B0600000101010101" charset="-127"/>
                <a:ea typeface="배달의민족 주아" panose="020B0600000101010101" charset="-127"/>
              </a:rPr>
              <a:t> 매출 </a:t>
            </a:r>
            <a:r>
              <a:rPr lang="en-US" altLang="ko-KR" dirty="0">
                <a:latin typeface="배달의민족 주아" panose="020B0600000101010101" charset="-127"/>
                <a:ea typeface="배달의민족 주아" panose="020B0600000101010101" charset="-127"/>
              </a:rPr>
              <a:t>61.9%↑, </a:t>
            </a:r>
            <a:r>
              <a:rPr lang="ko-KR" altLang="en-US" dirty="0">
                <a:latin typeface="배달의민족 주아" panose="020B0600000101010101" charset="-127"/>
                <a:ea typeface="배달의민족 주아" panose="020B0600000101010101" charset="-127"/>
              </a:rPr>
              <a:t>하반기 멤버십 </a:t>
            </a:r>
            <a:r>
              <a:rPr lang="ko-KR" altLang="en-US" dirty="0" err="1">
                <a:latin typeface="배달의민족 주아" panose="020B0600000101010101" charset="-127"/>
                <a:ea typeface="배달의민족 주아" panose="020B0600000101010101" charset="-127"/>
              </a:rPr>
              <a:t>위크</a:t>
            </a:r>
            <a:r>
              <a:rPr lang="ko-KR" altLang="en-US" dirty="0">
                <a:latin typeface="배달의민족 주아" panose="020B0600000101010101" charset="-127"/>
                <a:ea typeface="배달의민족 주아" panose="020B0600000101010101" charset="-127"/>
              </a:rPr>
              <a:t> 행사 진행 </a:t>
            </a:r>
            <a:r>
              <a:rPr lang="en-US" altLang="ko-KR" dirty="0">
                <a:latin typeface="배달의민족 주아" panose="020B0600000101010101" charset="-127"/>
                <a:ea typeface="배달의민족 주아" panose="020B0600000101010101" charset="-127"/>
              </a:rPr>
              <a:t>- https://www.hankyung.com/press-release/article/202209293691P</a:t>
            </a:r>
          </a:p>
          <a:p>
            <a:r>
              <a:rPr lang="ko-KR" altLang="en-US" dirty="0" err="1">
                <a:latin typeface="배달의민족 주아" panose="020B0600000101010101" charset="-127"/>
                <a:ea typeface="배달의민족 주아" panose="020B0600000101010101" charset="-127"/>
              </a:rPr>
              <a:t>특정요일마다</a:t>
            </a:r>
            <a:r>
              <a:rPr lang="ko-KR" altLang="en-US" dirty="0">
                <a:latin typeface="배달의민족 주아" panose="020B0600000101010101" charset="-127"/>
                <a:ea typeface="배달의민족 주아" panose="020B0600000101010101" charset="-127"/>
              </a:rPr>
              <a:t> ‘</a:t>
            </a:r>
            <a:r>
              <a:rPr lang="en-US" altLang="ko-KR" dirty="0">
                <a:latin typeface="배달의민족 주아" panose="020B0600000101010101" charset="-127"/>
                <a:ea typeface="배달의민족 주아" panose="020B0600000101010101" charset="-127"/>
              </a:rPr>
              <a:t>OO</a:t>
            </a:r>
            <a:r>
              <a:rPr lang="ko-KR" altLang="en-US" dirty="0" err="1">
                <a:latin typeface="배달의민족 주아" panose="020B0600000101010101" charset="-127"/>
                <a:ea typeface="배달의민족 주아" panose="020B0600000101010101" charset="-127"/>
              </a:rPr>
              <a:t>데이’정했더니</a:t>
            </a:r>
            <a:r>
              <a:rPr lang="en-US" altLang="ko-KR" dirty="0">
                <a:latin typeface="배달의민족 주아" panose="020B0600000101010101" charset="-127"/>
                <a:ea typeface="배달의민족 주아" panose="020B0600000101010101" charset="-127"/>
              </a:rPr>
              <a:t>, </a:t>
            </a:r>
            <a:r>
              <a:rPr lang="ko-KR" altLang="en-US" dirty="0">
                <a:latin typeface="배달의민족 주아" panose="020B0600000101010101" charset="-127"/>
                <a:ea typeface="배달의민족 주아" panose="020B0600000101010101" charset="-127"/>
              </a:rPr>
              <a:t>매출이 최대 </a:t>
            </a:r>
            <a:r>
              <a:rPr lang="en-US" altLang="ko-KR" dirty="0">
                <a:latin typeface="배달의민족 주아" panose="020B0600000101010101" charset="-127"/>
                <a:ea typeface="배달의민족 주아" panose="020B0600000101010101" charset="-127"/>
              </a:rPr>
              <a:t>2</a:t>
            </a:r>
            <a:r>
              <a:rPr lang="ko-KR" altLang="en-US" dirty="0">
                <a:latin typeface="배달의민족 주아" panose="020B0600000101010101" charset="-127"/>
                <a:ea typeface="배달의민족 주아" panose="020B0600000101010101" charset="-127"/>
              </a:rPr>
              <a:t>배나</a:t>
            </a:r>
            <a:r>
              <a:rPr lang="en-US" altLang="ko-KR" dirty="0">
                <a:latin typeface="배달의민족 주아" panose="020B0600000101010101" charset="-127"/>
                <a:ea typeface="배달의민족 주아" panose="020B0600000101010101" charset="-127"/>
              </a:rPr>
              <a:t>… - http://www.dt.co.kr/contents.html?article_no=2017032302100976817001</a:t>
            </a:r>
          </a:p>
          <a:p>
            <a:r>
              <a:rPr lang="en-US" altLang="ko-KR" dirty="0">
                <a:latin typeface="배달의민족 주아" panose="020B0600000101010101" charset="-127"/>
                <a:ea typeface="배달의민족 주아" panose="020B0600000101010101" charset="-127"/>
              </a:rPr>
              <a:t>80% </a:t>
            </a:r>
            <a:r>
              <a:rPr lang="ko-KR" altLang="en-US" dirty="0">
                <a:latin typeface="배달의민족 주아" panose="020B0600000101010101" charset="-127"/>
                <a:ea typeface="배달의민족 주아" panose="020B0600000101010101" charset="-127"/>
              </a:rPr>
              <a:t>깎아주니 </a:t>
            </a:r>
            <a:r>
              <a:rPr lang="en-US" altLang="ko-KR" dirty="0">
                <a:latin typeface="배달의민족 주아" panose="020B0600000101010101" charset="-127"/>
                <a:ea typeface="배달의민족 주아" panose="020B0600000101010101" charset="-127"/>
              </a:rPr>
              <a:t>30% </a:t>
            </a:r>
            <a:r>
              <a:rPr lang="ko-KR" altLang="en-US" dirty="0">
                <a:latin typeface="배달의민족 주아" panose="020B0600000101010101" charset="-127"/>
                <a:ea typeface="배달의민족 주아" panose="020B0600000101010101" charset="-127"/>
              </a:rPr>
              <a:t>매출 증가</a:t>
            </a:r>
            <a:r>
              <a:rPr lang="en-US" altLang="ko-KR" dirty="0">
                <a:latin typeface="배달의민족 주아" panose="020B0600000101010101" charset="-127"/>
                <a:ea typeface="배달의민족 주아" panose="020B0600000101010101" charset="-127"/>
              </a:rPr>
              <a:t>…</a:t>
            </a:r>
            <a:r>
              <a:rPr lang="ko-KR" altLang="en-US" dirty="0">
                <a:latin typeface="배달의민족 주아" panose="020B0600000101010101" charset="-127"/>
                <a:ea typeface="배달의민족 주아" panose="020B0600000101010101" charset="-127"/>
              </a:rPr>
              <a:t>식품업계 </a:t>
            </a:r>
            <a:r>
              <a:rPr lang="ko-KR" altLang="en-US" dirty="0" err="1">
                <a:latin typeface="배달의민족 주아" panose="020B0600000101010101" charset="-127"/>
                <a:ea typeface="배달의민족 주아" panose="020B0600000101010101" charset="-127"/>
              </a:rPr>
              <a:t>효자된</a:t>
            </a:r>
            <a:r>
              <a:rPr lang="ko-KR" altLang="en-US" dirty="0">
                <a:latin typeface="배달의민족 주아" panose="020B0600000101010101" charset="-127"/>
                <a:ea typeface="배달의민족 주아" panose="020B0600000101010101" charset="-127"/>
              </a:rPr>
              <a:t> </a:t>
            </a:r>
            <a:r>
              <a:rPr lang="en-US" altLang="ko-KR" dirty="0">
                <a:latin typeface="배달의민족 주아" panose="020B0600000101010101" charset="-127"/>
                <a:ea typeface="배달의민족 주아" panose="020B0600000101010101" charset="-127"/>
              </a:rPr>
              <a:t>'</a:t>
            </a:r>
            <a:r>
              <a:rPr lang="ko-KR" altLang="en-US" dirty="0">
                <a:latin typeface="배달의민족 주아" panose="020B0600000101010101" charset="-127"/>
                <a:ea typeface="배달의민족 주아" panose="020B0600000101010101" charset="-127"/>
              </a:rPr>
              <a:t>구독서비스</a:t>
            </a:r>
            <a:r>
              <a:rPr lang="en-US" altLang="ko-KR" dirty="0">
                <a:latin typeface="배달의민족 주아" panose="020B0600000101010101" charset="-127"/>
                <a:ea typeface="배달의민족 주아" panose="020B0600000101010101" charset="-127"/>
              </a:rPr>
              <a:t>' - https://www.edaily.co.kr/news/read?newsId=01331686625900448&amp;mediaCodeNo=E</a:t>
            </a:r>
          </a:p>
          <a:p>
            <a:r>
              <a:rPr lang="en-US" altLang="ko-KR" dirty="0">
                <a:latin typeface="배달의민족 주아" panose="020B0600000101010101" charset="-127"/>
                <a:ea typeface="배달의민족 주아" panose="020B0600000101010101" charset="-127"/>
              </a:rPr>
              <a:t>"</a:t>
            </a:r>
            <a:r>
              <a:rPr lang="ko-KR" altLang="en-US" dirty="0">
                <a:latin typeface="배달의민족 주아" panose="020B0600000101010101" charset="-127"/>
                <a:ea typeface="배달의민족 주아" panose="020B0600000101010101" charset="-127"/>
              </a:rPr>
              <a:t>계획된 적자</a:t>
            </a:r>
            <a:r>
              <a:rPr lang="en-US" altLang="ko-KR" dirty="0">
                <a:latin typeface="배달의민족 주아" panose="020B0600000101010101" charset="-127"/>
                <a:ea typeface="배달의민족 주아" panose="020B0600000101010101" charset="-127"/>
              </a:rPr>
              <a:t>" 8</a:t>
            </a:r>
            <a:r>
              <a:rPr lang="ko-KR" altLang="en-US" dirty="0">
                <a:latin typeface="배달의민족 주아" panose="020B0600000101010101" charset="-127"/>
                <a:ea typeface="배달의민족 주아" panose="020B0600000101010101" charset="-127"/>
              </a:rPr>
              <a:t>년 버틴 </a:t>
            </a:r>
            <a:r>
              <a:rPr lang="ko-KR" altLang="en-US" dirty="0" err="1">
                <a:latin typeface="배달의민족 주아" panose="020B0600000101010101" charset="-127"/>
                <a:ea typeface="배달의민족 주아" panose="020B0600000101010101" charset="-127"/>
              </a:rPr>
              <a:t>쿠팡</a:t>
            </a:r>
            <a:r>
              <a:rPr lang="en-US" altLang="ko-KR" dirty="0">
                <a:latin typeface="배달의민족 주아" panose="020B0600000101010101" charset="-127"/>
                <a:ea typeface="배달의민족 주아" panose="020B0600000101010101" charset="-127"/>
              </a:rPr>
              <a:t>…</a:t>
            </a:r>
            <a:r>
              <a:rPr lang="ko-KR" altLang="en-US" dirty="0">
                <a:latin typeface="배달의민족 주아" panose="020B0600000101010101" charset="-127"/>
                <a:ea typeface="배달의민족 주아" panose="020B0600000101010101" charset="-127"/>
              </a:rPr>
              <a:t>물류 혁신으로 시장의 불신 잠재웠다 </a:t>
            </a:r>
            <a:r>
              <a:rPr lang="en-US" altLang="ko-KR" dirty="0">
                <a:latin typeface="배달의민족 주아" panose="020B0600000101010101" charset="-127"/>
                <a:ea typeface="배달의민족 주아" panose="020B0600000101010101" charset="-127"/>
              </a:rPr>
              <a:t>- https://www.hankyung.com/finance/article/2022111013891</a:t>
            </a:r>
          </a:p>
          <a:p>
            <a:r>
              <a:rPr lang="ko-KR" altLang="en-US" dirty="0">
                <a:latin typeface="배달의민족 주아" panose="020B0600000101010101" charset="-127"/>
                <a:ea typeface="배달의민족 주아" panose="020B0600000101010101" charset="-127"/>
              </a:rPr>
              <a:t>대박 터진 네이버 정기구독</a:t>
            </a:r>
            <a:r>
              <a:rPr lang="en-US" altLang="ko-KR" dirty="0">
                <a:latin typeface="배달의민족 주아" panose="020B0600000101010101" charset="-127"/>
                <a:ea typeface="배달의민족 주아" panose="020B0600000101010101" charset="-127"/>
              </a:rPr>
              <a:t>…5</a:t>
            </a:r>
            <a:r>
              <a:rPr lang="ko-KR" altLang="en-US" dirty="0">
                <a:latin typeface="배달의민족 주아" panose="020B0600000101010101" charset="-127"/>
                <a:ea typeface="배달의민족 주아" panose="020B0600000101010101" charset="-127"/>
              </a:rPr>
              <a:t>개월만에 이용자 </a:t>
            </a:r>
            <a:r>
              <a:rPr lang="en-US" altLang="ko-KR" dirty="0">
                <a:latin typeface="배달의민족 주아" panose="020B0600000101010101" charset="-127"/>
                <a:ea typeface="배달의민족 주아" panose="020B0600000101010101" charset="-127"/>
              </a:rPr>
              <a:t>500% '</a:t>
            </a:r>
            <a:r>
              <a:rPr lang="ko-KR" altLang="en-US" dirty="0">
                <a:latin typeface="배달의민족 주아" panose="020B0600000101010101" charset="-127"/>
                <a:ea typeface="배달의민족 주아" panose="020B0600000101010101" charset="-127"/>
              </a:rPr>
              <a:t>쑥</a:t>
            </a:r>
            <a:r>
              <a:rPr lang="en-US" altLang="ko-KR" dirty="0">
                <a:latin typeface="배달의민족 주아" panose="020B0600000101010101" charset="-127"/>
                <a:ea typeface="배달의민족 주아" panose="020B0600000101010101" charset="-127"/>
              </a:rPr>
              <a:t>' - https://www.sedaily.com/NewsView/260T8NXEGW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606734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직사각형 51">
            <a:extLst>
              <a:ext uri="{FF2B5EF4-FFF2-40B4-BE49-F238E27FC236}">
                <a16:creationId xmlns:a16="http://schemas.microsoft.com/office/drawing/2014/main" id="{AB62D12D-5B16-41EA-BF73-8D2DC4AAE5EC}"/>
              </a:ext>
            </a:extLst>
          </p:cNvPr>
          <p:cNvSpPr/>
          <p:nvPr/>
        </p:nvSpPr>
        <p:spPr>
          <a:xfrm>
            <a:off x="421533" y="758757"/>
            <a:ext cx="11348936" cy="5690681"/>
          </a:xfrm>
          <a:prstGeom prst="rect">
            <a:avLst/>
          </a:prstGeom>
          <a:solidFill>
            <a:schemeClr val="bg1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0" name="그림 49">
            <a:extLst>
              <a:ext uri="{FF2B5EF4-FFF2-40B4-BE49-F238E27FC236}">
                <a16:creationId xmlns:a16="http://schemas.microsoft.com/office/drawing/2014/main" id="{E74F2757-8DD1-4B27-8EED-8AE8F61ED51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7355" y="181258"/>
            <a:ext cx="12866710" cy="678320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21223B5-3F7A-F5AC-3A82-430E925F98D0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164" y="-1160"/>
            <a:ext cx="4119201" cy="106054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3980DAC-40F0-3D93-31D2-C7020058E054}"/>
              </a:ext>
            </a:extLst>
          </p:cNvPr>
          <p:cNvSpPr txBox="1"/>
          <p:nvPr/>
        </p:nvSpPr>
        <p:spPr>
          <a:xfrm>
            <a:off x="297079" y="297720"/>
            <a:ext cx="38278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카페24 써라운드" pitchFamily="2" charset="-127"/>
              </a:rPr>
              <a:t>출처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4620158-C551-0EF7-3004-39103211BA2B}"/>
              </a:ext>
            </a:extLst>
          </p:cNvPr>
          <p:cNvSpPr txBox="1"/>
          <p:nvPr/>
        </p:nvSpPr>
        <p:spPr>
          <a:xfrm>
            <a:off x="804041" y="1213945"/>
            <a:ext cx="1049195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배달의민족 주아" panose="020B0600000101010101" charset="-127"/>
                <a:ea typeface="배달의민족 주아" panose="020B0600000101010101" charset="-127"/>
              </a:rPr>
              <a:t>AI </a:t>
            </a:r>
            <a:r>
              <a:rPr lang="ko-KR" altLang="en-US" dirty="0">
                <a:latin typeface="배달의민족 주아" panose="020B0600000101010101" charset="-127"/>
                <a:ea typeface="배달의민족 주아" panose="020B0600000101010101" charset="-127"/>
              </a:rPr>
              <a:t>기반 개인화 마케팅  </a:t>
            </a:r>
            <a:r>
              <a:rPr lang="en-US" altLang="ko-KR" dirty="0">
                <a:latin typeface="배달의민족 주아" panose="020B0600000101010101" charset="-127"/>
                <a:ea typeface="배달의민족 주아" panose="020B0600000101010101" charset="-127"/>
              </a:rPr>
              <a:t>-  https://enterprise.kt.com/bt/dxstory/915.do</a:t>
            </a:r>
          </a:p>
          <a:p>
            <a:r>
              <a:rPr lang="ko-KR" altLang="en-US" dirty="0">
                <a:latin typeface="배달의민족 주아" panose="020B0600000101010101" charset="-127"/>
                <a:ea typeface="배달의민족 주아" panose="020B0600000101010101" charset="-127"/>
              </a:rPr>
              <a:t>고객의 마음을 훔치는 효과적인 방법</a:t>
            </a:r>
            <a:r>
              <a:rPr lang="en-US" altLang="ko-KR" dirty="0">
                <a:latin typeface="배달의민족 주아" panose="020B0600000101010101" charset="-127"/>
                <a:ea typeface="배달의민족 주아" panose="020B0600000101010101" charset="-127"/>
              </a:rPr>
              <a:t>, </a:t>
            </a:r>
            <a:r>
              <a:rPr lang="ko-KR" altLang="en-US" dirty="0">
                <a:latin typeface="배달의민족 주아" panose="020B0600000101010101" charset="-127"/>
                <a:ea typeface="배달의민족 주아" panose="020B0600000101010101" charset="-127"/>
              </a:rPr>
              <a:t>개인화 마케팅 </a:t>
            </a:r>
            <a:r>
              <a:rPr lang="en-US" altLang="ko-KR" dirty="0">
                <a:latin typeface="배달의민족 주아" panose="020B0600000101010101" charset="-127"/>
                <a:ea typeface="배달의민족 주아" panose="020B0600000101010101" charset="-127"/>
              </a:rPr>
              <a:t>- https://ditoday.com/%EA%B3%A0%EA%B0%9D%EC%9D%98-%EB%A7%88%EC%9D%8C%EC%9D%84-%ED%9B%94%EC%B9%98%EB%8A%94-%ED%9A%A8%EA%B3%BC%EC%A0%81%EC%9D%B8-%EB%B0%A9%EB%B2%95-%EA%B0%9C%EC%9D%B8%ED%99%94-%EB%A7%88%EC%BC%80%ED%8C%85/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697312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, 액자이(가) 표시된 사진&#10;&#10;자동 생성된 설명">
            <a:extLst>
              <a:ext uri="{FF2B5EF4-FFF2-40B4-BE49-F238E27FC236}">
                <a16:creationId xmlns:a16="http://schemas.microsoft.com/office/drawing/2014/main" id="{9F193A91-41FF-46B2-A21D-B194B9810CD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0649" y="3988103"/>
            <a:ext cx="2677648" cy="2481466"/>
          </a:xfrm>
          <a:prstGeom prst="rect">
            <a:avLst/>
          </a:prstGeom>
        </p:spPr>
      </p:pic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82E2C1CA-84AC-4CF4-BE8A-4CE008D2408A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6413" y="3184098"/>
            <a:ext cx="2333168" cy="81171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3FCEB2E-CAB8-4FFB-A040-BD75AC74BC7B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0496" y="4000355"/>
            <a:ext cx="2462754" cy="250167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14BAB1F-5414-4DB2-AEA9-993C3CAADFC9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966" y="2766166"/>
            <a:ext cx="5739066" cy="412913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73D4632-7C6E-45EB-AB49-630D6ABD3B57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5595" y="2296092"/>
            <a:ext cx="4131653" cy="67478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733934E-8D0B-4B1D-BEA5-7F22C38039A9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0060" y="2182353"/>
            <a:ext cx="3695535" cy="744265"/>
          </a:xfrm>
          <a:prstGeom prst="rect">
            <a:avLst/>
          </a:prstGeom>
        </p:spPr>
      </p:pic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705476D0-C46F-4736-AB0D-B64C4841C350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687" y="2273259"/>
            <a:ext cx="3760514" cy="70556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10AC59D-0C0F-4D9F-96F1-E9353C05861F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4138" y="3220107"/>
            <a:ext cx="2160651" cy="83149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AD42479-4D5B-46A9-9B68-E0C4FCA28168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687" y="1431438"/>
            <a:ext cx="2850218" cy="671408"/>
          </a:xfrm>
          <a:prstGeom prst="rect">
            <a:avLst/>
          </a:prstGeom>
        </p:spPr>
      </p:pic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0106C445-0868-4B4E-AD0C-D1E2B641454D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618867" y="1445427"/>
            <a:ext cx="1390458" cy="71109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BBF6C7C-5B91-48FB-AB45-180ED6952DD0}"/>
              </a:ext>
            </a:extLst>
          </p:cNvPr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7700" y="1107061"/>
            <a:ext cx="719739" cy="1240526"/>
          </a:xfrm>
          <a:prstGeom prst="rect">
            <a:avLst/>
          </a:prstGeom>
        </p:spPr>
      </p:pic>
      <p:pic>
        <p:nvPicPr>
          <p:cNvPr id="15" name="그림 14" descr="포유류, 집고양이, 고양이이(가) 표시된 사진&#10;&#10;자동 생성된 설명">
            <a:extLst>
              <a:ext uri="{FF2B5EF4-FFF2-40B4-BE49-F238E27FC236}">
                <a16:creationId xmlns:a16="http://schemas.microsoft.com/office/drawing/2014/main" id="{5EAE5308-AC87-49F1-A6AF-18E96397F7A7}"/>
              </a:ext>
            </a:extLst>
          </p:cNvPr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2298" y="1371777"/>
            <a:ext cx="1355402" cy="71109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E9E34E08-AE44-4E22-9712-9F966D63745F}"/>
              </a:ext>
            </a:extLst>
          </p:cNvPr>
          <p:cNvPicPr>
            <a:picLocks noChangeAspect="1"/>
          </p:cNvPicPr>
          <p:nvPr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6884" y="384654"/>
            <a:ext cx="815094" cy="75762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19E2243C-A850-45BB-9DEF-6A42D10B685F}"/>
              </a:ext>
            </a:extLst>
          </p:cNvPr>
          <p:cNvPicPr>
            <a:picLocks noChangeAspect="1"/>
          </p:cNvPicPr>
          <p:nvPr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5607" y="434048"/>
            <a:ext cx="833382" cy="718433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6D4C6956-561A-4116-A0E5-7B6208CA8EB9}"/>
              </a:ext>
            </a:extLst>
          </p:cNvPr>
          <p:cNvPicPr>
            <a:picLocks noChangeAspect="1"/>
          </p:cNvPicPr>
          <p:nvPr/>
        </p:nvPicPr>
        <p:blipFill>
          <a:blip r:embed="rId1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3733" y="375268"/>
            <a:ext cx="820319" cy="883019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E2BD65B5-A760-44C1-BEF0-4799B5007D2B}"/>
              </a:ext>
            </a:extLst>
          </p:cNvPr>
          <p:cNvPicPr>
            <a:picLocks noChangeAspect="1"/>
          </p:cNvPicPr>
          <p:nvPr/>
        </p:nvPicPr>
        <p:blipFill>
          <a:blip r:embed="rId1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7947" y="1394415"/>
            <a:ext cx="833382" cy="824964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1278F564-1793-4C75-91C8-2FC25C8F06F9}"/>
              </a:ext>
            </a:extLst>
          </p:cNvPr>
          <p:cNvPicPr>
            <a:picLocks noChangeAspect="1"/>
          </p:cNvPicPr>
          <p:nvPr/>
        </p:nvPicPr>
        <p:blipFill>
          <a:blip r:embed="rId1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8208" y="1394415"/>
            <a:ext cx="719739" cy="824964"/>
          </a:xfrm>
          <a:prstGeom prst="rect">
            <a:avLst/>
          </a:prstGeom>
        </p:spPr>
      </p:pic>
      <p:pic>
        <p:nvPicPr>
          <p:cNvPr id="21" name="그림 20" descr="텍스트이(가) 표시된 사진&#10;&#10;자동 생성된 설명">
            <a:extLst>
              <a:ext uri="{FF2B5EF4-FFF2-40B4-BE49-F238E27FC236}">
                <a16:creationId xmlns:a16="http://schemas.microsoft.com/office/drawing/2014/main" id="{8B63AB6E-B784-4E95-ABC1-B0AC45BCB4B9}"/>
              </a:ext>
            </a:extLst>
          </p:cNvPr>
          <p:cNvPicPr>
            <a:picLocks noChangeAspect="1"/>
          </p:cNvPicPr>
          <p:nvPr/>
        </p:nvPicPr>
        <p:blipFill>
          <a:blip r:embed="rId2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6433" y="1354660"/>
            <a:ext cx="829174" cy="824964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3C1EFBC3-DFE6-4517-99A3-F1B621C10FD1}"/>
              </a:ext>
            </a:extLst>
          </p:cNvPr>
          <p:cNvPicPr>
            <a:picLocks noChangeAspect="1"/>
          </p:cNvPicPr>
          <p:nvPr/>
        </p:nvPicPr>
        <p:blipFill>
          <a:blip r:embed="rId2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5332" y="470910"/>
            <a:ext cx="1591521" cy="811907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B34BFB40-C036-48C2-8C59-DB0BA033EBB1}"/>
              </a:ext>
            </a:extLst>
          </p:cNvPr>
          <p:cNvPicPr>
            <a:picLocks noChangeAspect="1"/>
          </p:cNvPicPr>
          <p:nvPr/>
        </p:nvPicPr>
        <p:blipFill>
          <a:blip r:embed="rId2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5200" y="1657679"/>
            <a:ext cx="2643832" cy="697533"/>
          </a:xfrm>
          <a:prstGeom prst="rect">
            <a:avLst/>
          </a:prstGeom>
        </p:spPr>
      </p:pic>
      <p:pic>
        <p:nvPicPr>
          <p:cNvPr id="24" name="그림 23" descr="텍스트이(가) 표시된 사진&#10;&#10;자동 생성된 설명">
            <a:extLst>
              <a:ext uri="{FF2B5EF4-FFF2-40B4-BE49-F238E27FC236}">
                <a16:creationId xmlns:a16="http://schemas.microsoft.com/office/drawing/2014/main" id="{1EC62CD2-D384-46F8-91C9-312842905712}"/>
              </a:ext>
            </a:extLst>
          </p:cNvPr>
          <p:cNvPicPr>
            <a:picLocks noChangeAspect="1"/>
          </p:cNvPicPr>
          <p:nvPr/>
        </p:nvPicPr>
        <p:blipFill>
          <a:blip r:embed="rId2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206" y="1071634"/>
            <a:ext cx="2515820" cy="551234"/>
          </a:xfrm>
          <a:prstGeom prst="rect">
            <a:avLst/>
          </a:prstGeom>
        </p:spPr>
      </p:pic>
      <p:pic>
        <p:nvPicPr>
          <p:cNvPr id="25" name="그림 24" descr="텍스트이(가) 표시된 사진&#10;&#10;자동 생성된 설명">
            <a:extLst>
              <a:ext uri="{FF2B5EF4-FFF2-40B4-BE49-F238E27FC236}">
                <a16:creationId xmlns:a16="http://schemas.microsoft.com/office/drawing/2014/main" id="{5E06227F-5407-42D1-99A4-9D4828633638}"/>
              </a:ext>
            </a:extLst>
          </p:cNvPr>
          <p:cNvPicPr>
            <a:picLocks noChangeAspect="1"/>
          </p:cNvPicPr>
          <p:nvPr/>
        </p:nvPicPr>
        <p:blipFill>
          <a:blip r:embed="rId2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3736" y="530197"/>
            <a:ext cx="2562845" cy="561684"/>
          </a:xfrm>
          <a:prstGeom prst="rect">
            <a:avLst/>
          </a:prstGeom>
        </p:spPr>
      </p:pic>
      <p:pic>
        <p:nvPicPr>
          <p:cNvPr id="28" name="그림 27" descr="무척추동물, 벌레, 히드로충이(가) 표시된 사진&#10;&#10;자동 생성된 설명">
            <a:extLst>
              <a:ext uri="{FF2B5EF4-FFF2-40B4-BE49-F238E27FC236}">
                <a16:creationId xmlns:a16="http://schemas.microsoft.com/office/drawing/2014/main" id="{ABB7959E-6771-44A9-99B5-2DE4B029D4F5}"/>
              </a:ext>
            </a:extLst>
          </p:cNvPr>
          <p:cNvPicPr>
            <a:picLocks noChangeAspect="1"/>
          </p:cNvPicPr>
          <p:nvPr/>
        </p:nvPicPr>
        <p:blipFill>
          <a:blip r:embed="rId2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086" y="1043749"/>
            <a:ext cx="2126560" cy="517271"/>
          </a:xfrm>
          <a:prstGeom prst="rect">
            <a:avLst/>
          </a:prstGeom>
        </p:spPr>
      </p:pic>
      <p:pic>
        <p:nvPicPr>
          <p:cNvPr id="30" name="그림 29" descr="텍스트이(가) 표시된 사진&#10;&#10;자동 생성된 설명">
            <a:extLst>
              <a:ext uri="{FF2B5EF4-FFF2-40B4-BE49-F238E27FC236}">
                <a16:creationId xmlns:a16="http://schemas.microsoft.com/office/drawing/2014/main" id="{64744FCB-56A8-46E6-B459-455D7F4931C4}"/>
              </a:ext>
            </a:extLst>
          </p:cNvPr>
          <p:cNvPicPr>
            <a:picLocks noChangeAspect="1"/>
          </p:cNvPicPr>
          <p:nvPr/>
        </p:nvPicPr>
        <p:blipFill>
          <a:blip r:embed="rId2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2997" y="316461"/>
            <a:ext cx="1084951" cy="838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4021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email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직사각형 51">
            <a:extLst>
              <a:ext uri="{FF2B5EF4-FFF2-40B4-BE49-F238E27FC236}">
                <a16:creationId xmlns:a16="http://schemas.microsoft.com/office/drawing/2014/main" id="{AB62D12D-5B16-41EA-BF73-8D2DC4AAE5EC}"/>
              </a:ext>
            </a:extLst>
          </p:cNvPr>
          <p:cNvSpPr/>
          <p:nvPr/>
        </p:nvSpPr>
        <p:spPr>
          <a:xfrm>
            <a:off x="421533" y="758757"/>
            <a:ext cx="11348936" cy="5690681"/>
          </a:xfrm>
          <a:prstGeom prst="rect">
            <a:avLst/>
          </a:prstGeom>
          <a:solidFill>
            <a:schemeClr val="bg1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0" name="그림 49">
            <a:extLst>
              <a:ext uri="{FF2B5EF4-FFF2-40B4-BE49-F238E27FC236}">
                <a16:creationId xmlns:a16="http://schemas.microsoft.com/office/drawing/2014/main" id="{E74F2757-8DD1-4B27-8EED-8AE8F61ED517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7355" y="243908"/>
            <a:ext cx="12866710" cy="6783205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7A4F00CE-2E7C-4F54-91E4-5162D4A9A9FC}"/>
              </a:ext>
            </a:extLst>
          </p:cNvPr>
          <p:cNvGrpSpPr/>
          <p:nvPr/>
        </p:nvGrpSpPr>
        <p:grpSpPr>
          <a:xfrm>
            <a:off x="185164" y="-1160"/>
            <a:ext cx="4119201" cy="1060546"/>
            <a:chOff x="180424" y="-111983"/>
            <a:chExt cx="4119201" cy="1060546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9BD5EE7E-0B72-49E9-BB70-1696720308D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0424" y="-111983"/>
              <a:ext cx="4119201" cy="1060546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4F67AB4-4830-41D2-A89F-A7D2BC872E3F}"/>
                </a:ext>
              </a:extLst>
            </p:cNvPr>
            <p:cNvSpPr txBox="1"/>
            <p:nvPr/>
          </p:nvSpPr>
          <p:spPr>
            <a:xfrm>
              <a:off x="292339" y="186897"/>
              <a:ext cx="382783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카페24 써라운드" pitchFamily="2" charset="-127"/>
                </a:rPr>
                <a:t>1. </a:t>
              </a:r>
              <a:r>
                <a:rPr lang="ko-KR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카페24 써라운드" pitchFamily="2" charset="-127"/>
                </a:rPr>
                <a:t>추진배경</a:t>
              </a: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D9EC7B76-DC0F-4E0B-611D-E975E929E294}"/>
              </a:ext>
            </a:extLst>
          </p:cNvPr>
          <p:cNvGrpSpPr/>
          <p:nvPr/>
        </p:nvGrpSpPr>
        <p:grpSpPr>
          <a:xfrm>
            <a:off x="2104729" y="1197357"/>
            <a:ext cx="3340326" cy="4179022"/>
            <a:chOff x="954106" y="1399274"/>
            <a:chExt cx="5406937" cy="4701167"/>
          </a:xfrm>
        </p:grpSpPr>
        <p:graphicFrame>
          <p:nvGraphicFramePr>
            <p:cNvPr id="17" name="차트 16">
              <a:extLst>
                <a:ext uri="{FF2B5EF4-FFF2-40B4-BE49-F238E27FC236}">
                  <a16:creationId xmlns:a16="http://schemas.microsoft.com/office/drawing/2014/main" id="{C980086D-63F0-2486-96A0-2D74B8991086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332533259"/>
                </p:ext>
              </p:extLst>
            </p:nvPr>
          </p:nvGraphicFramePr>
          <p:xfrm>
            <a:off x="954106" y="2118954"/>
            <a:ext cx="5406937" cy="398148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6"/>
            </a:graphicData>
          </a:graphic>
        </p:graphicFrame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F2383C6D-3C66-6928-AC8C-73706FAA13A8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7" cstate="email">
              <a:duotone>
                <a:schemeClr val="accent2">
                  <a:shade val="45000"/>
                  <a:satMod val="135000"/>
                </a:schemeClr>
                <a:prstClr val="white"/>
              </a:duotone>
              <a:alphaModFix amt="62000"/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203007">
              <a:off x="2215055" y="1719251"/>
              <a:ext cx="3817415" cy="1721128"/>
            </a:xfrm>
            <a:prstGeom prst="rect">
              <a:avLst/>
            </a:prstGeom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3C22F91-D3C7-0555-432B-379A4D1F18AC}"/>
                </a:ext>
              </a:extLst>
            </p:cNvPr>
            <p:cNvSpPr txBox="1"/>
            <p:nvPr/>
          </p:nvSpPr>
          <p:spPr>
            <a:xfrm>
              <a:off x="1105969" y="2000736"/>
              <a:ext cx="1794389" cy="3462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2</a:t>
              </a:r>
              <a:r>
                <a:rPr lang="ko-KR" altLang="en-US" sz="1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조 </a:t>
              </a:r>
              <a:r>
                <a:rPr lang="en-US" altLang="ko-KR" sz="1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4</a:t>
              </a:r>
              <a:r>
                <a:rPr lang="ko-KR" altLang="en-US" sz="1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천억원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A0E9C75-9A6C-017B-6E55-75C9A18CC97E}"/>
                </a:ext>
              </a:extLst>
            </p:cNvPr>
            <p:cNvSpPr txBox="1"/>
            <p:nvPr/>
          </p:nvSpPr>
          <p:spPr>
            <a:xfrm>
              <a:off x="4762018" y="1964256"/>
              <a:ext cx="1450587" cy="4501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rgbClr val="FC303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4</a:t>
              </a:r>
              <a:r>
                <a:rPr lang="ko-KR" altLang="en-US" sz="2000" b="1" dirty="0">
                  <a:solidFill>
                    <a:srgbClr val="FC303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조 원</a:t>
              </a:r>
            </a:p>
          </p:txBody>
        </p:sp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53D0EFC5-141D-D378-981C-FFF8020A7003}"/>
                </a:ext>
              </a:extLst>
            </p:cNvPr>
            <p:cNvSpPr/>
            <p:nvPr/>
          </p:nvSpPr>
          <p:spPr>
            <a:xfrm>
              <a:off x="1203262" y="1399274"/>
              <a:ext cx="4832477" cy="371067"/>
            </a:xfrm>
            <a:prstGeom prst="roundRect">
              <a:avLst/>
            </a:prstGeom>
            <a:solidFill>
              <a:srgbClr val="FDAF90"/>
            </a:solidFill>
            <a:ln>
              <a:solidFill>
                <a:srgbClr val="FFEFAC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배달의민족 주아" panose="020B0600000101010101" charset="-127"/>
                  <a:ea typeface="배달의민족 주아" panose="020B0600000101010101" charset="-127"/>
                </a:rPr>
                <a:t>유아용품 시장규모 약 </a:t>
              </a:r>
              <a:r>
                <a:rPr lang="en-US" altLang="ko-KR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배달의민족 주아" panose="020B0600000101010101" charset="-127"/>
                  <a:ea typeface="배달의민족 주아" panose="020B0600000101010101" charset="-127"/>
                </a:rPr>
                <a:t>2</a:t>
              </a:r>
              <a:r>
                <a:rPr lang="ko-KR" altLang="en-US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배달의민족 주아" panose="020B0600000101010101" charset="-127"/>
                  <a:ea typeface="배달의민족 주아" panose="020B0600000101010101" charset="-127"/>
                </a:rPr>
                <a:t>배 성장</a:t>
              </a:r>
            </a:p>
          </p:txBody>
        </p: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DEB8EDDD-FFB6-3511-8826-1E4E301ECA48}"/>
              </a:ext>
            </a:extLst>
          </p:cNvPr>
          <p:cNvSpPr txBox="1"/>
          <p:nvPr/>
        </p:nvSpPr>
        <p:spPr>
          <a:xfrm>
            <a:off x="1932142" y="4423239"/>
            <a:ext cx="400110" cy="227126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ko-KR" altLang="en-US" sz="1400" dirty="0">
                <a:solidFill>
                  <a:srgbClr val="F7B9A4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출산율</a:t>
            </a:r>
          </a:p>
        </p:txBody>
      </p:sp>
      <p:graphicFrame>
        <p:nvGraphicFramePr>
          <p:cNvPr id="56" name="차트 55">
            <a:extLst>
              <a:ext uri="{FF2B5EF4-FFF2-40B4-BE49-F238E27FC236}">
                <a16:creationId xmlns:a16="http://schemas.microsoft.com/office/drawing/2014/main" id="{BD9BBCD1-3ADD-555F-C50C-BDB9D0B616D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23782277"/>
              </p:ext>
            </p:extLst>
          </p:nvPr>
        </p:nvGraphicFramePr>
        <p:xfrm>
          <a:off x="6394193" y="1311513"/>
          <a:ext cx="3416699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sp>
        <p:nvSpPr>
          <p:cNvPr id="61" name="직사각형 60">
            <a:extLst>
              <a:ext uri="{FF2B5EF4-FFF2-40B4-BE49-F238E27FC236}">
                <a16:creationId xmlns:a16="http://schemas.microsoft.com/office/drawing/2014/main" id="{72E0D197-40A2-46E4-14A5-FAAB43E1829F}"/>
              </a:ext>
            </a:extLst>
          </p:cNvPr>
          <p:cNvSpPr/>
          <p:nvPr/>
        </p:nvSpPr>
        <p:spPr>
          <a:xfrm>
            <a:off x="6583321" y="1641886"/>
            <a:ext cx="615550" cy="3645295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사각형: 둥근 모서리 62">
            <a:extLst>
              <a:ext uri="{FF2B5EF4-FFF2-40B4-BE49-F238E27FC236}">
                <a16:creationId xmlns:a16="http://schemas.microsoft.com/office/drawing/2014/main" id="{B67D62C2-72BE-B1D5-8B16-7A8B5800634A}"/>
              </a:ext>
            </a:extLst>
          </p:cNvPr>
          <p:cNvSpPr/>
          <p:nvPr/>
        </p:nvSpPr>
        <p:spPr>
          <a:xfrm>
            <a:off x="7416851" y="1210281"/>
            <a:ext cx="1976522" cy="316930"/>
          </a:xfrm>
          <a:prstGeom prst="roundRect">
            <a:avLst/>
          </a:prstGeom>
          <a:solidFill>
            <a:srgbClr val="FDAF90"/>
          </a:solidFill>
          <a:ln>
            <a:solidFill>
              <a:srgbClr val="FFEFAC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B0600000101010101" charset="-127"/>
                <a:ea typeface="배달의민족 주아" panose="020B0600000101010101" charset="-127"/>
              </a:rPr>
              <a:t>유아용품 구매처</a:t>
            </a:r>
          </a:p>
        </p:txBody>
      </p:sp>
      <p:sp>
        <p:nvSpPr>
          <p:cNvPr id="64" name="사각형: 둥근 모서리 63">
            <a:extLst>
              <a:ext uri="{FF2B5EF4-FFF2-40B4-BE49-F238E27FC236}">
                <a16:creationId xmlns:a16="http://schemas.microsoft.com/office/drawing/2014/main" id="{89D975E7-EFD3-E041-8DDC-2971EE44EF2A}"/>
              </a:ext>
            </a:extLst>
          </p:cNvPr>
          <p:cNvSpPr/>
          <p:nvPr/>
        </p:nvSpPr>
        <p:spPr>
          <a:xfrm>
            <a:off x="2625805" y="5494018"/>
            <a:ext cx="6940389" cy="792688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rgbClr val="FFEFAC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B0600000101010101" charset="-127"/>
                <a:ea typeface="배달의민족 주아" panose="020B0600000101010101" charset="-127"/>
              </a:rPr>
              <a:t>유아용품 시장 성장에 따른 온라인 시장의 규모 증가</a:t>
            </a:r>
          </a:p>
        </p:txBody>
      </p:sp>
    </p:spTree>
    <p:extLst>
      <p:ext uri="{BB962C8B-B14F-4D97-AF65-F5344CB8AC3E}">
        <p14:creationId xmlns:p14="http://schemas.microsoft.com/office/powerpoint/2010/main" val="1298680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email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직사각형 51">
            <a:extLst>
              <a:ext uri="{FF2B5EF4-FFF2-40B4-BE49-F238E27FC236}">
                <a16:creationId xmlns:a16="http://schemas.microsoft.com/office/drawing/2014/main" id="{AB62D12D-5B16-41EA-BF73-8D2DC4AAE5EC}"/>
              </a:ext>
            </a:extLst>
          </p:cNvPr>
          <p:cNvSpPr/>
          <p:nvPr/>
        </p:nvSpPr>
        <p:spPr>
          <a:xfrm>
            <a:off x="421533" y="758757"/>
            <a:ext cx="11348936" cy="5690681"/>
          </a:xfrm>
          <a:prstGeom prst="rect">
            <a:avLst/>
          </a:prstGeom>
          <a:solidFill>
            <a:schemeClr val="bg1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0" name="그림 49">
            <a:extLst>
              <a:ext uri="{FF2B5EF4-FFF2-40B4-BE49-F238E27FC236}">
                <a16:creationId xmlns:a16="http://schemas.microsoft.com/office/drawing/2014/main" id="{E74F2757-8DD1-4B27-8EED-8AE8F61ED517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7355" y="212494"/>
            <a:ext cx="12866710" cy="6783205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7A4F00CE-2E7C-4F54-91E4-5162D4A9A9FC}"/>
              </a:ext>
            </a:extLst>
          </p:cNvPr>
          <p:cNvGrpSpPr/>
          <p:nvPr/>
        </p:nvGrpSpPr>
        <p:grpSpPr>
          <a:xfrm>
            <a:off x="185164" y="-1160"/>
            <a:ext cx="4119201" cy="1060546"/>
            <a:chOff x="180424" y="-111983"/>
            <a:chExt cx="4119201" cy="1060546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9BD5EE7E-0B72-49E9-BB70-1696720308D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0424" y="-111983"/>
              <a:ext cx="4119201" cy="1060546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4F67AB4-4830-41D2-A89F-A7D2BC872E3F}"/>
                </a:ext>
              </a:extLst>
            </p:cNvPr>
            <p:cNvSpPr txBox="1"/>
            <p:nvPr/>
          </p:nvSpPr>
          <p:spPr>
            <a:xfrm>
              <a:off x="292339" y="186897"/>
              <a:ext cx="382783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카페24 써라운드" pitchFamily="2" charset="-127"/>
                </a:rPr>
                <a:t>1. </a:t>
              </a:r>
              <a:r>
                <a:rPr lang="ko-KR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카페24 써라운드" pitchFamily="2" charset="-127"/>
                </a:rPr>
                <a:t>추진배경</a:t>
              </a:r>
            </a:p>
          </p:txBody>
        </p:sp>
      </p:grp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FC55A8AA-740D-9432-4A19-FAF0889A1289}"/>
              </a:ext>
            </a:extLst>
          </p:cNvPr>
          <p:cNvSpPr/>
          <p:nvPr/>
        </p:nvSpPr>
        <p:spPr>
          <a:xfrm>
            <a:off x="2777946" y="5408442"/>
            <a:ext cx="6940389" cy="792688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rgbClr val="FFEFAC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B0600000101010101" charset="-127"/>
                <a:ea typeface="배달의민족 주아" panose="020B0600000101010101" charset="-127"/>
              </a:rPr>
              <a:t>재고관리를 위한 </a:t>
            </a:r>
            <a:r>
              <a:rPr lang="ko-KR" altLang="en-US" sz="2400" dirty="0" err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B0600000101010101" charset="-127"/>
                <a:ea typeface="배달의민족 주아" panose="020B0600000101010101" charset="-127"/>
              </a:rPr>
              <a:t>머신러닝</a:t>
            </a:r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B0600000101010101" charset="-127"/>
                <a:ea typeface="배달의민족 주아" panose="020B0600000101010101" charset="-127"/>
              </a:rPr>
              <a:t> 기술의 필요성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5FF7C54-8867-24CB-53DC-688465AF5EF4}"/>
              </a:ext>
            </a:extLst>
          </p:cNvPr>
          <p:cNvGrpSpPr/>
          <p:nvPr/>
        </p:nvGrpSpPr>
        <p:grpSpPr>
          <a:xfrm>
            <a:off x="608568" y="1635573"/>
            <a:ext cx="3030745" cy="3652614"/>
            <a:chOff x="2374505" y="2478975"/>
            <a:chExt cx="3272392" cy="3135874"/>
          </a:xfrm>
        </p:grpSpPr>
        <p:graphicFrame>
          <p:nvGraphicFramePr>
            <p:cNvPr id="2" name="차트 1">
              <a:extLst>
                <a:ext uri="{FF2B5EF4-FFF2-40B4-BE49-F238E27FC236}">
                  <a16:creationId xmlns:a16="http://schemas.microsoft.com/office/drawing/2014/main" id="{280D7E6C-A019-FA47-DAAF-489271E53866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60605001"/>
                </p:ext>
              </p:extLst>
            </p:nvPr>
          </p:nvGraphicFramePr>
          <p:xfrm>
            <a:off x="2374505" y="2478975"/>
            <a:ext cx="3272392" cy="283793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6"/>
            </a:graphicData>
          </a:graphic>
        </p:graphicFrame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F4C5440C-0FA0-83CF-1666-63D2CFA08370}"/>
                </a:ext>
              </a:extLst>
            </p:cNvPr>
            <p:cNvSpPr/>
            <p:nvPr/>
          </p:nvSpPr>
          <p:spPr>
            <a:xfrm>
              <a:off x="3014612" y="5316909"/>
              <a:ext cx="1980359" cy="297940"/>
            </a:xfrm>
            <a:prstGeom prst="roundRect">
              <a:avLst/>
            </a:prstGeom>
            <a:solidFill>
              <a:srgbClr val="FDAF90"/>
            </a:solidFill>
            <a:ln>
              <a:solidFill>
                <a:srgbClr val="FFEFAC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배달의민족 주아" panose="020B0600000101010101" charset="-127"/>
                  <a:ea typeface="배달의민족 주아" panose="020B0600000101010101" charset="-127"/>
                </a:rPr>
                <a:t>배송 불만율</a:t>
              </a:r>
            </a:p>
          </p:txBody>
        </p:sp>
      </p:grpSp>
      <p:pic>
        <p:nvPicPr>
          <p:cNvPr id="5" name="그림 4" descr="텍스트, 실내이(가) 표시된 사진&#10;&#10;자동 생성된 설명">
            <a:extLst>
              <a:ext uri="{FF2B5EF4-FFF2-40B4-BE49-F238E27FC236}">
                <a16:creationId xmlns:a16="http://schemas.microsoft.com/office/drawing/2014/main" id="{39518B43-5647-4208-29A6-A94570603962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141" y="3188828"/>
            <a:ext cx="5335291" cy="83053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80034BE2-08F7-598B-7F5F-16C368A28D50}"/>
              </a:ext>
            </a:extLst>
          </p:cNvPr>
          <p:cNvGrpSpPr/>
          <p:nvPr/>
        </p:nvGrpSpPr>
        <p:grpSpPr>
          <a:xfrm>
            <a:off x="3633842" y="851979"/>
            <a:ext cx="2700020" cy="4436208"/>
            <a:chOff x="8295434" y="1252010"/>
            <a:chExt cx="2700020" cy="4436208"/>
          </a:xfrm>
        </p:grpSpPr>
        <p:graphicFrame>
          <p:nvGraphicFramePr>
            <p:cNvPr id="11" name="차트 10">
              <a:extLst>
                <a:ext uri="{FF2B5EF4-FFF2-40B4-BE49-F238E27FC236}">
                  <a16:creationId xmlns:a16="http://schemas.microsoft.com/office/drawing/2014/main" id="{09238AFB-E259-96ED-8E06-44BFBEA4A2B9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673572490"/>
                </p:ext>
              </p:extLst>
            </p:nvPr>
          </p:nvGraphicFramePr>
          <p:xfrm>
            <a:off x="8295434" y="1252010"/>
            <a:ext cx="2700020" cy="4132236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8"/>
            </a:graphicData>
          </a:graphic>
        </p:graphicFrame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8BD82715-11EF-8A7D-9F77-C90526BB82CC}"/>
                </a:ext>
              </a:extLst>
            </p:cNvPr>
            <p:cNvSpPr/>
            <p:nvPr/>
          </p:nvSpPr>
          <p:spPr>
            <a:xfrm>
              <a:off x="8655264" y="5316836"/>
              <a:ext cx="1980359" cy="371382"/>
            </a:xfrm>
            <a:prstGeom prst="roundRect">
              <a:avLst/>
            </a:prstGeom>
            <a:solidFill>
              <a:srgbClr val="FDAF90"/>
            </a:solidFill>
            <a:ln>
              <a:solidFill>
                <a:srgbClr val="FFEFAC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배달의민족 주아" panose="020B0600000101010101" charset="-127"/>
                  <a:ea typeface="배달의민족 주아" panose="020B0600000101010101" charset="-127"/>
                </a:rPr>
                <a:t>쿠팡</a:t>
              </a:r>
              <a:r>
                <a:rPr lang="ko-KR" altLang="en-US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배달의민족 주아" panose="020B0600000101010101" charset="-127"/>
                  <a:ea typeface="배달의민족 주아" panose="020B0600000101010101" charset="-127"/>
                </a:rPr>
                <a:t> 매출 추이</a:t>
              </a:r>
            </a:p>
          </p:txBody>
        </p:sp>
      </p:grpSp>
      <p:pic>
        <p:nvPicPr>
          <p:cNvPr id="29" name="그림 28">
            <a:extLst>
              <a:ext uri="{FF2B5EF4-FFF2-40B4-BE49-F238E27FC236}">
                <a16:creationId xmlns:a16="http://schemas.microsoft.com/office/drawing/2014/main" id="{89FBEE72-5D0D-2C01-96C8-90642E64B5D3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3162" y="1974090"/>
            <a:ext cx="4420270" cy="7203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5372176D-E814-28D7-0393-44C18F55A1F6}"/>
              </a:ext>
            </a:extLst>
          </p:cNvPr>
          <p:cNvPicPr preferRelativeResize="0">
            <a:picLocks/>
          </p:cNvPicPr>
          <p:nvPr/>
        </p:nvPicPr>
        <p:blipFill>
          <a:blip r:embed="rId10" cstate="email">
            <a:duotone>
              <a:schemeClr val="accent2">
                <a:shade val="45000"/>
                <a:satMod val="135000"/>
              </a:schemeClr>
              <a:prstClr val="white"/>
            </a:duotone>
            <a:alphaModFix amt="45000"/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606133">
            <a:off x="3999193" y="2256737"/>
            <a:ext cx="2358343" cy="1529967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58559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email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그림 49">
            <a:extLst>
              <a:ext uri="{FF2B5EF4-FFF2-40B4-BE49-F238E27FC236}">
                <a16:creationId xmlns:a16="http://schemas.microsoft.com/office/drawing/2014/main" id="{E74F2757-8DD1-4B27-8EED-8AE8F61ED517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7355" y="206790"/>
            <a:ext cx="12866710" cy="6783205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04009C69-37EC-4B6D-3B77-CE82A6BB2A3F}"/>
              </a:ext>
            </a:extLst>
          </p:cNvPr>
          <p:cNvSpPr txBox="1"/>
          <p:nvPr/>
        </p:nvSpPr>
        <p:spPr>
          <a:xfrm>
            <a:off x="8282797" y="1723059"/>
            <a:ext cx="23847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자사 쇼핑몰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4F2438A-C779-3E05-07CB-54497CE08E3A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393" y="1573925"/>
            <a:ext cx="4980943" cy="379264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40601F8-68AC-999E-DF5E-2174C93F6E00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7151" y="1816581"/>
            <a:ext cx="5570456" cy="340444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24624886-F6B9-D622-4010-1E49E036A668}"/>
              </a:ext>
            </a:extLst>
          </p:cNvPr>
          <p:cNvSpPr/>
          <p:nvPr/>
        </p:nvSpPr>
        <p:spPr>
          <a:xfrm>
            <a:off x="1592732" y="1238756"/>
            <a:ext cx="3247540" cy="505343"/>
          </a:xfrm>
          <a:prstGeom prst="roundRect">
            <a:avLst/>
          </a:prstGeom>
          <a:solidFill>
            <a:srgbClr val="FDAF90"/>
          </a:solidFill>
          <a:ln>
            <a:solidFill>
              <a:srgbClr val="FFEFAC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B0600000101010101" charset="-127"/>
                <a:ea typeface="배달의민족 주아" panose="020B0600000101010101" charset="-127"/>
              </a:rPr>
              <a:t>마케팅 트렌드 변화</a:t>
            </a: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DEDBBA3B-B2BF-D6D7-C536-0885A90266EA}"/>
              </a:ext>
            </a:extLst>
          </p:cNvPr>
          <p:cNvSpPr/>
          <p:nvPr/>
        </p:nvSpPr>
        <p:spPr>
          <a:xfrm>
            <a:off x="3915508" y="2476461"/>
            <a:ext cx="1184030" cy="998055"/>
          </a:xfrm>
          <a:prstGeom prst="ellipse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7A27512C-86FB-734D-0CDE-005659D799E3}"/>
              </a:ext>
            </a:extLst>
          </p:cNvPr>
          <p:cNvSpPr/>
          <p:nvPr/>
        </p:nvSpPr>
        <p:spPr>
          <a:xfrm>
            <a:off x="8620840" y="2623094"/>
            <a:ext cx="2621590" cy="1950595"/>
          </a:xfrm>
          <a:prstGeom prst="ellipse">
            <a:avLst/>
          </a:prstGeom>
          <a:noFill/>
          <a:ln w="5715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1F0D4D19-77F0-6F43-5014-77EF47EAC7BE}"/>
              </a:ext>
            </a:extLst>
          </p:cNvPr>
          <p:cNvSpPr/>
          <p:nvPr/>
        </p:nvSpPr>
        <p:spPr>
          <a:xfrm>
            <a:off x="6730856" y="1238756"/>
            <a:ext cx="3779968" cy="505343"/>
          </a:xfrm>
          <a:prstGeom prst="roundRect">
            <a:avLst/>
          </a:prstGeom>
          <a:solidFill>
            <a:srgbClr val="FDAF90"/>
          </a:solidFill>
          <a:ln>
            <a:solidFill>
              <a:srgbClr val="FFEFAC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B0600000101010101" charset="-127"/>
                <a:ea typeface="배달의민족 주아" panose="020B0600000101010101" charset="-127"/>
              </a:rPr>
              <a:t>실제 개인화 마케팅 적용 사례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0DE52878-CF5A-4723-A065-8085D4E0A113}"/>
              </a:ext>
            </a:extLst>
          </p:cNvPr>
          <p:cNvGrpSpPr/>
          <p:nvPr/>
        </p:nvGrpSpPr>
        <p:grpSpPr>
          <a:xfrm>
            <a:off x="185164" y="-1160"/>
            <a:ext cx="4119201" cy="1060546"/>
            <a:chOff x="180424" y="-111983"/>
            <a:chExt cx="4119201" cy="1060546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F03C5426-076A-A6A5-E938-82F1131FF40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0424" y="-111983"/>
              <a:ext cx="4119201" cy="1060546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ED6878E-E988-C9AC-688C-FA76CFDCFB5E}"/>
                </a:ext>
              </a:extLst>
            </p:cNvPr>
            <p:cNvSpPr txBox="1"/>
            <p:nvPr/>
          </p:nvSpPr>
          <p:spPr>
            <a:xfrm>
              <a:off x="292339" y="186897"/>
              <a:ext cx="382783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카페24 써라운드" pitchFamily="2" charset="-127"/>
                </a:rPr>
                <a:t>1. </a:t>
              </a:r>
              <a:r>
                <a:rPr lang="ko-KR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카페24 써라운드" pitchFamily="2" charset="-127"/>
                </a:rPr>
                <a:t>추진배경</a:t>
              </a:r>
            </a:p>
          </p:txBody>
        </p:sp>
      </p:grp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962B3129-3A68-92A7-DD33-1081D18D0103}"/>
              </a:ext>
            </a:extLst>
          </p:cNvPr>
          <p:cNvSpPr/>
          <p:nvPr/>
        </p:nvSpPr>
        <p:spPr>
          <a:xfrm>
            <a:off x="2777946" y="5408442"/>
            <a:ext cx="6940389" cy="792688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rgbClr val="FFEFAC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B0600000101010101" charset="-127"/>
                <a:ea typeface="배달의민족 주아" panose="020B0600000101010101" charset="-127"/>
              </a:rPr>
              <a:t>개인화 마케팅의 중요성</a:t>
            </a:r>
          </a:p>
        </p:txBody>
      </p:sp>
    </p:spTree>
    <p:extLst>
      <p:ext uri="{BB962C8B-B14F-4D97-AF65-F5344CB8AC3E}">
        <p14:creationId xmlns:p14="http://schemas.microsoft.com/office/powerpoint/2010/main" val="1829466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email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그림 49">
            <a:extLst>
              <a:ext uri="{FF2B5EF4-FFF2-40B4-BE49-F238E27FC236}">
                <a16:creationId xmlns:a16="http://schemas.microsoft.com/office/drawing/2014/main" id="{E74F2757-8DD1-4B27-8EED-8AE8F61ED517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7355" y="291607"/>
            <a:ext cx="12866710" cy="6783205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04009C69-37EC-4B6D-3B77-CE82A6BB2A3F}"/>
              </a:ext>
            </a:extLst>
          </p:cNvPr>
          <p:cNvSpPr txBox="1"/>
          <p:nvPr/>
        </p:nvSpPr>
        <p:spPr>
          <a:xfrm>
            <a:off x="8282797" y="1723059"/>
            <a:ext cx="23847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자사 쇼핑몰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0DE52878-CF5A-4723-A065-8085D4E0A113}"/>
              </a:ext>
            </a:extLst>
          </p:cNvPr>
          <p:cNvGrpSpPr/>
          <p:nvPr/>
        </p:nvGrpSpPr>
        <p:grpSpPr>
          <a:xfrm>
            <a:off x="185164" y="-1160"/>
            <a:ext cx="4119201" cy="1060546"/>
            <a:chOff x="180424" y="-111983"/>
            <a:chExt cx="4119201" cy="1060546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F03C5426-076A-A6A5-E938-82F1131FF40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0424" y="-111983"/>
              <a:ext cx="4119201" cy="1060546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ED6878E-E988-C9AC-688C-FA76CFDCFB5E}"/>
                </a:ext>
              </a:extLst>
            </p:cNvPr>
            <p:cNvSpPr txBox="1"/>
            <p:nvPr/>
          </p:nvSpPr>
          <p:spPr>
            <a:xfrm>
              <a:off x="292339" y="186897"/>
              <a:ext cx="382783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카페24 써라운드" pitchFamily="2" charset="-127"/>
                </a:rPr>
                <a:t>1. </a:t>
              </a:r>
              <a:r>
                <a:rPr lang="ko-KR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카페24 써라운드" pitchFamily="2" charset="-127"/>
                </a:rPr>
                <a:t>추진배경</a:t>
              </a: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B2C9593D-2F96-6ACD-B7FD-FD9AC4A69ABB}"/>
              </a:ext>
            </a:extLst>
          </p:cNvPr>
          <p:cNvGrpSpPr/>
          <p:nvPr/>
        </p:nvGrpSpPr>
        <p:grpSpPr>
          <a:xfrm>
            <a:off x="2049388" y="1478746"/>
            <a:ext cx="2493016" cy="1717024"/>
            <a:chOff x="755827" y="1398960"/>
            <a:chExt cx="3176063" cy="4650118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A631BB39-AE60-CFBC-D7ED-26E50F0781D4}"/>
                </a:ext>
              </a:extLst>
            </p:cNvPr>
            <p:cNvSpPr/>
            <p:nvPr/>
          </p:nvSpPr>
          <p:spPr>
            <a:xfrm>
              <a:off x="755827" y="1398960"/>
              <a:ext cx="3176063" cy="4650118"/>
            </a:xfrm>
            <a:prstGeom prst="roundRect">
              <a:avLst/>
            </a:prstGeom>
            <a:solidFill>
              <a:srgbClr val="F7B9A4"/>
            </a:solidFill>
            <a:ln>
              <a:solidFill>
                <a:srgbClr val="FFE997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CB4DC72A-2625-3021-B02A-BE0812596480}"/>
                </a:ext>
              </a:extLst>
            </p:cNvPr>
            <p:cNvSpPr/>
            <p:nvPr/>
          </p:nvSpPr>
          <p:spPr>
            <a:xfrm>
              <a:off x="895412" y="1581092"/>
              <a:ext cx="2927267" cy="4285853"/>
            </a:xfrm>
            <a:prstGeom prst="roundRect">
              <a:avLst/>
            </a:prstGeom>
            <a:noFill/>
            <a:ln w="19050">
              <a:solidFill>
                <a:srgbClr val="E6E6E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A82BEE2-EABF-661B-FA95-AAF82B31D489}"/>
                </a:ext>
              </a:extLst>
            </p:cNvPr>
            <p:cNvSpPr txBox="1"/>
            <p:nvPr/>
          </p:nvSpPr>
          <p:spPr>
            <a:xfrm>
              <a:off x="1150038" y="2296808"/>
              <a:ext cx="1763783" cy="2083833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endParaRPr lang="en-US" altLang="ko-KR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r>
                <a:rPr lang="ko-KR" altLang="en-US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재고관리</a:t>
              </a: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534E825F-6202-716F-7353-959DB6139139}"/>
              </a:ext>
            </a:extLst>
          </p:cNvPr>
          <p:cNvGrpSpPr/>
          <p:nvPr/>
        </p:nvGrpSpPr>
        <p:grpSpPr>
          <a:xfrm>
            <a:off x="7212107" y="4026039"/>
            <a:ext cx="2493016" cy="1717024"/>
            <a:chOff x="755827" y="1398960"/>
            <a:chExt cx="3176063" cy="4650118"/>
          </a:xfrm>
        </p:grpSpPr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26C97507-B53D-CFDC-47AA-0068BE315E01}"/>
                </a:ext>
              </a:extLst>
            </p:cNvPr>
            <p:cNvSpPr/>
            <p:nvPr/>
          </p:nvSpPr>
          <p:spPr>
            <a:xfrm>
              <a:off x="755827" y="1398960"/>
              <a:ext cx="3176063" cy="4650118"/>
            </a:xfrm>
            <a:prstGeom prst="roundRect">
              <a:avLst/>
            </a:prstGeom>
            <a:solidFill>
              <a:srgbClr val="F7B9A4"/>
            </a:solidFill>
            <a:ln>
              <a:solidFill>
                <a:srgbClr val="FFE997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899F4D39-2090-0C33-2CA9-9895A7B6E8DD}"/>
                </a:ext>
              </a:extLst>
            </p:cNvPr>
            <p:cNvSpPr/>
            <p:nvPr/>
          </p:nvSpPr>
          <p:spPr>
            <a:xfrm>
              <a:off x="895412" y="1581092"/>
              <a:ext cx="2927267" cy="4285853"/>
            </a:xfrm>
            <a:prstGeom prst="roundRect">
              <a:avLst/>
            </a:prstGeom>
            <a:noFill/>
            <a:ln w="19050">
              <a:solidFill>
                <a:srgbClr val="E6E6E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D3249D6-2D17-1D0B-047E-D71939B20FA5}"/>
                </a:ext>
              </a:extLst>
            </p:cNvPr>
            <p:cNvSpPr txBox="1"/>
            <p:nvPr/>
          </p:nvSpPr>
          <p:spPr>
            <a:xfrm>
              <a:off x="1152659" y="2851634"/>
              <a:ext cx="2590440" cy="1250301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상품 추천 모델</a:t>
              </a:r>
              <a:endParaRPr lang="en-US" altLang="ko-KR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C492B15D-8DD5-6AAF-5212-C697168C6AF5}"/>
              </a:ext>
            </a:extLst>
          </p:cNvPr>
          <p:cNvGrpSpPr/>
          <p:nvPr/>
        </p:nvGrpSpPr>
        <p:grpSpPr>
          <a:xfrm>
            <a:off x="7189902" y="1446364"/>
            <a:ext cx="2493016" cy="1717024"/>
            <a:chOff x="755827" y="1398960"/>
            <a:chExt cx="3176063" cy="465011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322735CA-B84A-8673-FA77-64A4483F39B3}"/>
                </a:ext>
              </a:extLst>
            </p:cNvPr>
            <p:cNvSpPr/>
            <p:nvPr/>
          </p:nvSpPr>
          <p:spPr>
            <a:xfrm>
              <a:off x="755827" y="1398960"/>
              <a:ext cx="3176063" cy="4650118"/>
            </a:xfrm>
            <a:prstGeom prst="roundRect">
              <a:avLst/>
            </a:prstGeom>
            <a:solidFill>
              <a:srgbClr val="F7B9A4"/>
            </a:solidFill>
            <a:ln>
              <a:solidFill>
                <a:srgbClr val="FFE997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E0BE44D5-5C9B-C1A5-A8D7-B2F5C00A14F7}"/>
                </a:ext>
              </a:extLst>
            </p:cNvPr>
            <p:cNvSpPr/>
            <p:nvPr/>
          </p:nvSpPr>
          <p:spPr>
            <a:xfrm>
              <a:off x="895412" y="1581092"/>
              <a:ext cx="2927267" cy="4285853"/>
            </a:xfrm>
            <a:prstGeom prst="roundRect">
              <a:avLst/>
            </a:prstGeom>
            <a:noFill/>
            <a:ln w="19050">
              <a:solidFill>
                <a:srgbClr val="E6E6E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5F203F8-0468-61AE-2C4D-5DADD761D100}"/>
                </a:ext>
              </a:extLst>
            </p:cNvPr>
            <p:cNvSpPr txBox="1"/>
            <p:nvPr/>
          </p:nvSpPr>
          <p:spPr>
            <a:xfrm>
              <a:off x="1156077" y="3085640"/>
              <a:ext cx="2629007" cy="1250301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수요 예측 모델</a:t>
              </a:r>
              <a:endParaRPr lang="en-US" altLang="ko-KR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75B94A5C-A37E-D897-0F6F-277F9BFF182E}"/>
              </a:ext>
            </a:extLst>
          </p:cNvPr>
          <p:cNvGrpSpPr/>
          <p:nvPr/>
        </p:nvGrpSpPr>
        <p:grpSpPr>
          <a:xfrm>
            <a:off x="2059671" y="4026039"/>
            <a:ext cx="2493016" cy="1717024"/>
            <a:chOff x="755827" y="1398960"/>
            <a:chExt cx="3176063" cy="4650118"/>
          </a:xfrm>
        </p:grpSpPr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34E09090-73CA-23A4-E08D-2D285C7D0AB2}"/>
                </a:ext>
              </a:extLst>
            </p:cNvPr>
            <p:cNvSpPr/>
            <p:nvPr/>
          </p:nvSpPr>
          <p:spPr>
            <a:xfrm>
              <a:off x="755827" y="1398960"/>
              <a:ext cx="3176063" cy="4650118"/>
            </a:xfrm>
            <a:prstGeom prst="roundRect">
              <a:avLst/>
            </a:prstGeom>
            <a:solidFill>
              <a:srgbClr val="F7B9A4"/>
            </a:solidFill>
            <a:ln>
              <a:solidFill>
                <a:srgbClr val="FFE997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5AB7ED04-2C7E-0849-501B-F72736AD0F2D}"/>
                </a:ext>
              </a:extLst>
            </p:cNvPr>
            <p:cNvSpPr/>
            <p:nvPr/>
          </p:nvSpPr>
          <p:spPr>
            <a:xfrm>
              <a:off x="895412" y="1581092"/>
              <a:ext cx="2927267" cy="4285853"/>
            </a:xfrm>
            <a:prstGeom prst="roundRect">
              <a:avLst/>
            </a:prstGeom>
            <a:noFill/>
            <a:ln w="19050">
              <a:solidFill>
                <a:srgbClr val="E6E6E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0761A97-51FB-C9D0-EB68-804361EDE009}"/>
                </a:ext>
              </a:extLst>
            </p:cNvPr>
            <p:cNvSpPr txBox="1"/>
            <p:nvPr/>
          </p:nvSpPr>
          <p:spPr>
            <a:xfrm>
              <a:off x="1136938" y="2434874"/>
              <a:ext cx="2460804" cy="2083833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endParaRPr lang="en-US" altLang="ko-KR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r>
                <a:rPr lang="ko-KR" altLang="en-US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개인화</a:t>
              </a:r>
              <a:endParaRPr lang="ko-KR" alt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pic>
        <p:nvPicPr>
          <p:cNvPr id="32" name="그림 31">
            <a:extLst>
              <a:ext uri="{FF2B5EF4-FFF2-40B4-BE49-F238E27FC236}">
                <a16:creationId xmlns:a16="http://schemas.microsoft.com/office/drawing/2014/main" id="{47731A55-8A67-3014-E200-C4475D0C9859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9771" y="1949056"/>
            <a:ext cx="707886" cy="707886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68F7302C-F5AA-D674-DA03-1ECBBAE82641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1386" y="4499830"/>
            <a:ext cx="769442" cy="769442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F760E273-6E45-4181-CFBD-324EA04D985B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0177" y="2470575"/>
            <a:ext cx="572466" cy="572466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98C9AE09-38F4-664F-B67E-B48E77611EFB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3235" y="5018052"/>
            <a:ext cx="546350" cy="546350"/>
          </a:xfrm>
          <a:prstGeom prst="rect">
            <a:avLst/>
          </a:prstGeom>
        </p:spPr>
      </p:pic>
      <p:sp>
        <p:nvSpPr>
          <p:cNvPr id="39" name="화살표: 줄무늬가 있는 오른쪽 38">
            <a:extLst>
              <a:ext uri="{FF2B5EF4-FFF2-40B4-BE49-F238E27FC236}">
                <a16:creationId xmlns:a16="http://schemas.microsoft.com/office/drawing/2014/main" id="{73FA75B8-9099-8E8A-DEBC-5D3D3A5DAD55}"/>
              </a:ext>
            </a:extLst>
          </p:cNvPr>
          <p:cNvSpPr/>
          <p:nvPr/>
        </p:nvSpPr>
        <p:spPr>
          <a:xfrm>
            <a:off x="4918531" y="1990121"/>
            <a:ext cx="2029767" cy="694273"/>
          </a:xfrm>
          <a:prstGeom prst="stripedRightArrow">
            <a:avLst/>
          </a:prstGeom>
          <a:solidFill>
            <a:srgbClr val="F7B9A4"/>
          </a:solidFill>
          <a:ln>
            <a:solidFill>
              <a:srgbClr val="FFE9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화살표: 줄무늬가 있는 오른쪽 39">
            <a:extLst>
              <a:ext uri="{FF2B5EF4-FFF2-40B4-BE49-F238E27FC236}">
                <a16:creationId xmlns:a16="http://schemas.microsoft.com/office/drawing/2014/main" id="{8FFD9C59-5B9B-5E2F-95FC-EEA1E96B2DF9}"/>
              </a:ext>
            </a:extLst>
          </p:cNvPr>
          <p:cNvSpPr/>
          <p:nvPr/>
        </p:nvSpPr>
        <p:spPr>
          <a:xfrm>
            <a:off x="4918530" y="4446126"/>
            <a:ext cx="2029767" cy="694273"/>
          </a:xfrm>
          <a:prstGeom prst="stripedRightArrow">
            <a:avLst/>
          </a:prstGeom>
          <a:solidFill>
            <a:srgbClr val="F7B9A4"/>
          </a:solidFill>
          <a:ln>
            <a:solidFill>
              <a:srgbClr val="FFE9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16044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email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무척추동물, 벌레, 히드로충이(가) 표시된 사진&#10;&#10;자동 생성된 설명">
            <a:extLst>
              <a:ext uri="{FF2B5EF4-FFF2-40B4-BE49-F238E27FC236}">
                <a16:creationId xmlns:a16="http://schemas.microsoft.com/office/drawing/2014/main" id="{83DD5806-7169-45D4-8F51-46A80173EC4F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1899" y="3564721"/>
            <a:ext cx="2608199" cy="634427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303ADF38-B675-7E1B-EE99-C46CFB9653B1}"/>
              </a:ext>
            </a:extLst>
          </p:cNvPr>
          <p:cNvGrpSpPr/>
          <p:nvPr/>
        </p:nvGrpSpPr>
        <p:grpSpPr>
          <a:xfrm>
            <a:off x="3569703" y="2955404"/>
            <a:ext cx="5048323" cy="947191"/>
            <a:chOff x="3402089" y="2504115"/>
            <a:chExt cx="5048323" cy="947191"/>
          </a:xfrm>
        </p:grpSpPr>
        <p:pic>
          <p:nvPicPr>
            <p:cNvPr id="8" name="그림 7" descr="텍스트이(가) 표시된 사진&#10;&#10;자동 생성된 설명">
              <a:extLst>
                <a:ext uri="{FF2B5EF4-FFF2-40B4-BE49-F238E27FC236}">
                  <a16:creationId xmlns:a16="http://schemas.microsoft.com/office/drawing/2014/main" id="{77A7B219-8AB9-FB2C-FFC6-DA5D7831E4A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02089" y="2504115"/>
              <a:ext cx="5048323" cy="947191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5D47280-5401-7A69-EFDD-0520FB272C22}"/>
                </a:ext>
              </a:extLst>
            </p:cNvPr>
            <p:cNvSpPr txBox="1"/>
            <p:nvPr/>
          </p:nvSpPr>
          <p:spPr>
            <a:xfrm>
              <a:off x="3522141" y="2716100"/>
              <a:ext cx="480822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2. </a:t>
              </a:r>
              <a:r>
                <a:rPr lang="ko-KR" altLang="en-US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상품 수요량 예측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24385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email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그림 49">
            <a:extLst>
              <a:ext uri="{FF2B5EF4-FFF2-40B4-BE49-F238E27FC236}">
                <a16:creationId xmlns:a16="http://schemas.microsoft.com/office/drawing/2014/main" id="{E74F2757-8DD1-4B27-8EED-8AE8F61ED517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7356" y="212494"/>
            <a:ext cx="12866710" cy="6783205"/>
          </a:xfrm>
          <a:prstGeom prst="rect">
            <a:avLst/>
          </a:prstGeom>
        </p:spPr>
      </p:pic>
      <p:sp>
        <p:nvSpPr>
          <p:cNvPr id="52" name="직사각형 51">
            <a:extLst>
              <a:ext uri="{FF2B5EF4-FFF2-40B4-BE49-F238E27FC236}">
                <a16:creationId xmlns:a16="http://schemas.microsoft.com/office/drawing/2014/main" id="{AB62D12D-5B16-41EA-BF73-8D2DC4AAE5EC}"/>
              </a:ext>
            </a:extLst>
          </p:cNvPr>
          <p:cNvSpPr/>
          <p:nvPr/>
        </p:nvSpPr>
        <p:spPr>
          <a:xfrm>
            <a:off x="421533" y="758757"/>
            <a:ext cx="11348936" cy="5690681"/>
          </a:xfrm>
          <a:prstGeom prst="rect">
            <a:avLst/>
          </a:prstGeom>
          <a:solidFill>
            <a:schemeClr val="bg1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F6E51A3E-41A9-C00C-654F-70252C405D49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762" y="64157"/>
            <a:ext cx="4633930" cy="83870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3C54EAC-66FF-4E76-8E66-C3459F6D6050}"/>
              </a:ext>
            </a:extLst>
          </p:cNvPr>
          <p:cNvSpPr txBox="1"/>
          <p:nvPr/>
        </p:nvSpPr>
        <p:spPr>
          <a:xfrm>
            <a:off x="421531" y="262658"/>
            <a:ext cx="42236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카페24 써라운드" pitchFamily="2" charset="-127"/>
              </a:rPr>
              <a:t>2. </a:t>
            </a:r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카페24 써라운드" pitchFamily="2" charset="-127"/>
              </a:rPr>
              <a:t>상품 수요량 예측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3345C1-AECB-14D7-6DA8-12DAB91D646E}"/>
              </a:ext>
            </a:extLst>
          </p:cNvPr>
          <p:cNvSpPr txBox="1"/>
          <p:nvPr/>
        </p:nvSpPr>
        <p:spPr>
          <a:xfrm>
            <a:off x="6264428" y="1315494"/>
            <a:ext cx="10998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2019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년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10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월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644FDE5-E9A4-3B7B-52EE-CCA2671D12BA}"/>
              </a:ext>
            </a:extLst>
          </p:cNvPr>
          <p:cNvSpPr txBox="1"/>
          <p:nvPr/>
        </p:nvSpPr>
        <p:spPr>
          <a:xfrm>
            <a:off x="9399516" y="2177991"/>
            <a:ext cx="10998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2020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년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6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월</a:t>
            </a:r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2C14015F-7F1E-7753-8173-29BEA8CC961B}"/>
              </a:ext>
            </a:extLst>
          </p:cNvPr>
          <p:cNvGrpSpPr/>
          <p:nvPr/>
        </p:nvGrpSpPr>
        <p:grpSpPr>
          <a:xfrm>
            <a:off x="1282896" y="840909"/>
            <a:ext cx="9626206" cy="2488022"/>
            <a:chOff x="1282896" y="1087869"/>
            <a:chExt cx="9626206" cy="2488022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53AA35F9-EE46-DBB4-B0E2-4EB8B815EDB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82896" y="1087869"/>
              <a:ext cx="9626206" cy="24880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7522035E-4664-7183-BA47-9E4DEF69C737}"/>
                </a:ext>
              </a:extLst>
            </p:cNvPr>
            <p:cNvSpPr/>
            <p:nvPr/>
          </p:nvSpPr>
          <p:spPr>
            <a:xfrm>
              <a:off x="5514668" y="1409796"/>
              <a:ext cx="887528" cy="887528"/>
            </a:xfrm>
            <a:prstGeom prst="ellipse">
              <a:avLst/>
            </a:prstGeom>
            <a:noFill/>
            <a:ln w="57150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DF025B08-204C-9952-91D2-26D7D94704E9}"/>
                </a:ext>
              </a:extLst>
            </p:cNvPr>
            <p:cNvSpPr/>
            <p:nvPr/>
          </p:nvSpPr>
          <p:spPr>
            <a:xfrm>
              <a:off x="8941210" y="2456931"/>
              <a:ext cx="887528" cy="887528"/>
            </a:xfrm>
            <a:prstGeom prst="ellipse">
              <a:avLst/>
            </a:prstGeom>
            <a:noFill/>
            <a:ln w="57150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A49C90AF-0FB0-D4B2-406A-C9A00A5D436F}"/>
                </a:ext>
              </a:extLst>
            </p:cNvPr>
            <p:cNvSpPr/>
            <p:nvPr/>
          </p:nvSpPr>
          <p:spPr>
            <a:xfrm>
              <a:off x="9734921" y="1254905"/>
              <a:ext cx="887528" cy="502989"/>
            </a:xfrm>
            <a:prstGeom prst="roundRect">
              <a:avLst/>
            </a:prstGeom>
            <a:solidFill>
              <a:srgbClr val="E6E6E6"/>
            </a:solidFill>
            <a:ln w="38100">
              <a:solidFill>
                <a:srgbClr val="FDAF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  :</a:t>
              </a:r>
            </a:p>
            <a:p>
              <a:pPr algn="ctr"/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결제금액</a:t>
              </a:r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097C5201-228C-958D-F295-E57858109A61}"/>
                </a:ext>
              </a:extLst>
            </p:cNvPr>
            <p:cNvCxnSpPr>
              <a:cxnSpLocks/>
            </p:cNvCxnSpPr>
            <p:nvPr/>
          </p:nvCxnSpPr>
          <p:spPr>
            <a:xfrm>
              <a:off x="9799242" y="1429460"/>
              <a:ext cx="379443" cy="0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6024506E-594A-2A55-838D-F72F9AA2BC1A}"/>
                </a:ext>
              </a:extLst>
            </p:cNvPr>
            <p:cNvSpPr/>
            <p:nvPr/>
          </p:nvSpPr>
          <p:spPr>
            <a:xfrm>
              <a:off x="1765875" y="1259821"/>
              <a:ext cx="887528" cy="502989"/>
            </a:xfrm>
            <a:prstGeom prst="roundRect">
              <a:avLst/>
            </a:prstGeom>
            <a:solidFill>
              <a:srgbClr val="E6E6E6"/>
            </a:solidFill>
            <a:ln w="28575">
              <a:solidFill>
                <a:srgbClr val="FDAF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  :</a:t>
              </a:r>
            </a:p>
            <a:p>
              <a:pPr algn="ctr"/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주문횟수</a:t>
              </a:r>
            </a:p>
          </p:txBody>
        </p: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EFE2808F-F175-0A82-792D-B6A134BFC383}"/>
                </a:ext>
              </a:extLst>
            </p:cNvPr>
            <p:cNvCxnSpPr>
              <a:cxnSpLocks/>
            </p:cNvCxnSpPr>
            <p:nvPr/>
          </p:nvCxnSpPr>
          <p:spPr>
            <a:xfrm>
              <a:off x="1830196" y="1434376"/>
              <a:ext cx="379443" cy="0"/>
            </a:xfrm>
            <a:prstGeom prst="line">
              <a:avLst/>
            </a:prstGeom>
            <a:ln w="381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940B473C-71CC-C994-61B7-B99DACC67631}"/>
              </a:ext>
            </a:extLst>
          </p:cNvPr>
          <p:cNvGrpSpPr/>
          <p:nvPr/>
        </p:nvGrpSpPr>
        <p:grpSpPr>
          <a:xfrm>
            <a:off x="7076535" y="3803516"/>
            <a:ext cx="2630724" cy="1219044"/>
            <a:chOff x="755827" y="1398960"/>
            <a:chExt cx="3176063" cy="4650118"/>
          </a:xfrm>
        </p:grpSpPr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BBB3569E-D2BA-6D88-DA1D-13EBF71893E1}"/>
                </a:ext>
              </a:extLst>
            </p:cNvPr>
            <p:cNvSpPr/>
            <p:nvPr/>
          </p:nvSpPr>
          <p:spPr>
            <a:xfrm>
              <a:off x="755827" y="1398960"/>
              <a:ext cx="3176063" cy="4650118"/>
            </a:xfrm>
            <a:prstGeom prst="roundRect">
              <a:avLst/>
            </a:prstGeom>
            <a:solidFill>
              <a:srgbClr val="F7B9A4"/>
            </a:solidFill>
            <a:ln>
              <a:solidFill>
                <a:srgbClr val="FFE997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4872FCA-233F-3021-CA8E-43DAB869BD6B}"/>
                </a:ext>
              </a:extLst>
            </p:cNvPr>
            <p:cNvSpPr txBox="1"/>
            <p:nvPr/>
          </p:nvSpPr>
          <p:spPr>
            <a:xfrm>
              <a:off x="1080029" y="1974207"/>
              <a:ext cx="2527657" cy="2315996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구매 건수에 따른</a:t>
              </a:r>
              <a:endParaRPr lang="en-US" altLang="ko-K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ctr"/>
              <a:r>
                <a:rPr lang="ko-KR" altLang="en-US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평균 배송기간은</a:t>
              </a:r>
              <a:endParaRPr lang="en-US" altLang="ko-K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ctr"/>
              <a:r>
                <a:rPr lang="ko-KR" altLang="en-US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차이가 없다</a:t>
              </a:r>
            </a:p>
          </p:txBody>
        </p:sp>
      </p:grp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FFBF5317-A7EA-8BD4-A373-D7B9FDA0B394}"/>
              </a:ext>
            </a:extLst>
          </p:cNvPr>
          <p:cNvSpPr/>
          <p:nvPr/>
        </p:nvSpPr>
        <p:spPr>
          <a:xfrm>
            <a:off x="2777946" y="5408442"/>
            <a:ext cx="6940389" cy="792688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rgbClr val="FFEFAC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B0600000101010101" charset="-127"/>
                <a:ea typeface="배달의민족 주아" panose="020B0600000101010101" charset="-127"/>
              </a:rPr>
              <a:t>배송일과 주문건은 연관 관계가 없음</a:t>
            </a: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B0600000101010101" charset="-127"/>
                <a:ea typeface="배달의민족 주아" panose="020B0600000101010101" charset="-127"/>
              </a:rPr>
              <a:t>(1)</a:t>
            </a:r>
            <a:endParaRPr lang="ko-KR" altLang="en-US" sz="240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주아" panose="020B0600000101010101" charset="-127"/>
              <a:ea typeface="배달의민족 주아" panose="020B0600000101010101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7CFC0AF-8AAA-2469-8A41-D12AEF979CD8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3342" y="3301114"/>
            <a:ext cx="3020503" cy="2107328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98B8A99E-281C-356D-A477-4F35A34EF7A1}"/>
              </a:ext>
            </a:extLst>
          </p:cNvPr>
          <p:cNvSpPr/>
          <p:nvPr/>
        </p:nvSpPr>
        <p:spPr>
          <a:xfrm>
            <a:off x="2949521" y="5316238"/>
            <a:ext cx="2249561" cy="1509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E8073D-0C56-D7E3-7A59-5EB610387E59}"/>
              </a:ext>
            </a:extLst>
          </p:cNvPr>
          <p:cNvSpPr txBox="1"/>
          <p:nvPr/>
        </p:nvSpPr>
        <p:spPr>
          <a:xfrm>
            <a:off x="2954216" y="5237620"/>
            <a:ext cx="101488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2019</a:t>
            </a:r>
            <a:r>
              <a:rPr lang="ko-KR" altLang="en-US" sz="11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년 </a:t>
            </a:r>
            <a:r>
              <a:rPr lang="en-US" altLang="ko-KR" sz="11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10</a:t>
            </a:r>
            <a:r>
              <a:rPr lang="ko-KR" altLang="en-US" sz="11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월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45C788-DAD0-B29C-FBCD-C9CC29EDA36B}"/>
              </a:ext>
            </a:extLst>
          </p:cNvPr>
          <p:cNvSpPr txBox="1"/>
          <p:nvPr/>
        </p:nvSpPr>
        <p:spPr>
          <a:xfrm>
            <a:off x="4264952" y="5237620"/>
            <a:ext cx="101488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2020</a:t>
            </a:r>
            <a:r>
              <a:rPr lang="ko-KR" altLang="en-US" sz="11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년 </a:t>
            </a:r>
            <a:r>
              <a:rPr lang="en-US" altLang="ko-KR" sz="11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6</a:t>
            </a:r>
            <a:r>
              <a:rPr lang="ko-KR" altLang="en-US" sz="11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월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43EF2B76-2863-5DCC-730A-7F0A7DC8D32A}"/>
              </a:ext>
            </a:extLst>
          </p:cNvPr>
          <p:cNvCxnSpPr/>
          <p:nvPr/>
        </p:nvCxnSpPr>
        <p:spPr>
          <a:xfrm>
            <a:off x="3389110" y="3954319"/>
            <a:ext cx="1467060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B53E8EF3-6FAA-D5AA-8DC6-9F9D6200D616}"/>
              </a:ext>
            </a:extLst>
          </p:cNvPr>
          <p:cNvGrpSpPr/>
          <p:nvPr/>
        </p:nvGrpSpPr>
        <p:grpSpPr>
          <a:xfrm>
            <a:off x="5374500" y="3411083"/>
            <a:ext cx="324260" cy="2056091"/>
            <a:chOff x="2404245" y="3288257"/>
            <a:chExt cx="306632" cy="2249561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D5780F45-6EE9-5F3B-BCB2-0628B8F5848C}"/>
                </a:ext>
              </a:extLst>
            </p:cNvPr>
            <p:cNvSpPr/>
            <p:nvPr/>
          </p:nvSpPr>
          <p:spPr>
            <a:xfrm rot="5400000">
              <a:off x="1432781" y="4337569"/>
              <a:ext cx="2249561" cy="15093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1AEF306-23F1-3DD7-2C72-81830C6C8A40}"/>
                </a:ext>
              </a:extLst>
            </p:cNvPr>
            <p:cNvSpPr txBox="1"/>
            <p:nvPr/>
          </p:nvSpPr>
          <p:spPr>
            <a:xfrm>
              <a:off x="2404245" y="3875194"/>
              <a:ext cx="306632" cy="6425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배송일</a:t>
              </a:r>
              <a:endParaRPr lang="en-US" altLang="ko-KR" sz="11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980F4DA-617C-6BE4-EC69-F980796C58D6}"/>
              </a:ext>
            </a:extLst>
          </p:cNvPr>
          <p:cNvSpPr txBox="1"/>
          <p:nvPr/>
        </p:nvSpPr>
        <p:spPr>
          <a:xfrm>
            <a:off x="5482582" y="3558740"/>
            <a:ext cx="10187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평균 배송 기간</a:t>
            </a: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972F1DF8-80F5-2062-7424-AA867FD72E8E}"/>
              </a:ext>
            </a:extLst>
          </p:cNvPr>
          <p:cNvCxnSpPr>
            <a:cxnSpLocks/>
            <a:stCxn id="26" idx="1"/>
          </p:cNvCxnSpPr>
          <p:nvPr/>
        </p:nvCxnSpPr>
        <p:spPr>
          <a:xfrm flipH="1">
            <a:off x="4923692" y="3681128"/>
            <a:ext cx="590975" cy="23159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B3E70357-87DE-6B7D-A32E-E8C2749ED0E4}"/>
              </a:ext>
            </a:extLst>
          </p:cNvPr>
          <p:cNvSpPr/>
          <p:nvPr/>
        </p:nvSpPr>
        <p:spPr>
          <a:xfrm>
            <a:off x="5514667" y="3558740"/>
            <a:ext cx="887529" cy="244776"/>
          </a:xfrm>
          <a:prstGeom prst="roundRect">
            <a:avLst/>
          </a:prstGeom>
          <a:noFill/>
          <a:ln w="28575">
            <a:solidFill>
              <a:srgbClr val="FDAF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CEF619BF-BDC8-9814-3008-B71DB6498BF3}"/>
              </a:ext>
            </a:extLst>
          </p:cNvPr>
          <p:cNvGrpSpPr/>
          <p:nvPr/>
        </p:nvGrpSpPr>
        <p:grpSpPr>
          <a:xfrm>
            <a:off x="2404245" y="3288257"/>
            <a:ext cx="306632" cy="2249561"/>
            <a:chOff x="2404245" y="3288257"/>
            <a:chExt cx="306632" cy="2249561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2E565EA8-A1AB-A5EA-A780-3CE5411B4250}"/>
                </a:ext>
              </a:extLst>
            </p:cNvPr>
            <p:cNvSpPr/>
            <p:nvPr/>
          </p:nvSpPr>
          <p:spPr>
            <a:xfrm rot="5400000">
              <a:off x="1432781" y="4337569"/>
              <a:ext cx="2249561" cy="15093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82F0966-FD6B-0F7E-BCB7-5EA04DF05815}"/>
                </a:ext>
              </a:extLst>
            </p:cNvPr>
            <p:cNvSpPr txBox="1"/>
            <p:nvPr/>
          </p:nvSpPr>
          <p:spPr>
            <a:xfrm>
              <a:off x="2404245" y="3875194"/>
              <a:ext cx="306632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구매횟수</a:t>
              </a:r>
              <a:endParaRPr lang="en-US" altLang="ko-KR" sz="11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90690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FDAF90"/>
        </a:solidFill>
        <a:ln>
          <a:solidFill>
            <a:srgbClr val="FFEDA3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3268</TotalTime>
  <Words>1973</Words>
  <Application>Microsoft Office PowerPoint</Application>
  <PresentationFormat>와이드스크린</PresentationFormat>
  <Paragraphs>344</Paragraphs>
  <Slides>37</Slides>
  <Notes>35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37</vt:i4>
      </vt:variant>
    </vt:vector>
  </HeadingPairs>
  <TitlesOfParts>
    <vt:vector size="48" baseType="lpstr">
      <vt:lpstr>배달의민족 주아</vt:lpstr>
      <vt:lpstr>Yu Mincho</vt:lpstr>
      <vt:lpstr>교보 손글씨 2019</vt:lpstr>
      <vt:lpstr>배달의민족 한나체 Pro</vt:lpstr>
      <vt:lpstr>Yu Gothic UI Semibold</vt:lpstr>
      <vt:lpstr>Roboto</vt:lpstr>
      <vt:lpstr>나눔스퀘어라운드 ExtraBold</vt:lpstr>
      <vt:lpstr>DM Sans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현지호</dc:creator>
  <cp:lastModifiedBy>CHAJUNGUN</cp:lastModifiedBy>
  <cp:revision>204</cp:revision>
  <dcterms:created xsi:type="dcterms:W3CDTF">2021-06-28T12:46:54Z</dcterms:created>
  <dcterms:modified xsi:type="dcterms:W3CDTF">2022-12-14T05:16:45Z</dcterms:modified>
</cp:coreProperties>
</file>